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7" r:id="rId2"/>
  </p:sldIdLst>
  <p:sldSz cx="43891200" cy="32918400"/>
  <p:notesSz cx="7010400" cy="92964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AFFA0F-1E04-4A8A-9273-D587D5D4E392}">
  <a:tblStyle styleId="{B6AFFA0F-1E04-4A8A-9273-D587D5D4E39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9DAB2FBC-741B-4774-8CB7-E9F43E21F9E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/>
  </p:normalViewPr>
  <p:slideViewPr>
    <p:cSldViewPr snapToGrid="0" snapToObjects="1">
      <p:cViewPr>
        <p:scale>
          <a:sx n="28" d="100"/>
          <a:sy n="28" d="100"/>
        </p:scale>
        <p:origin x="1256" y="-760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49213" marR="0" indent="-3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98427" marR="0" indent="-66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347640" marR="0" indent="-9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796853" marR="0" indent="-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246068" marR="0" indent="-35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695280" marR="0" indent="-69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144496" marR="0" indent="-102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593707" marR="0" indent="-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970937" y="0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49213" marR="0" indent="-3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98427" marR="0" indent="-66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347640" marR="0" indent="-9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796853" marR="0" indent="-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246068" marR="0" indent="-35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695280" marR="0" indent="-69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144496" marR="0" indent="-102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593707" marR="0" indent="-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1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49213" marR="0" indent="-3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98427" marR="0" indent="-66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347640" marR="0" indent="-9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796853" marR="0" indent="-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246068" marR="0" indent="-35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695280" marR="0" indent="-69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144496" marR="0" indent="-102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593707" marR="0" indent="-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b" anchorCtr="0">
            <a:noAutofit/>
          </a:bodyPr>
          <a:lstStyle/>
          <a:p>
            <a:pPr>
              <a:buClr>
                <a:srgbClr val="000000"/>
              </a:buClr>
            </a:pPr>
            <a:endParaRPr lang="en-US" smtClean="0"/>
          </a:p>
          <a:p>
            <a:pPr lvl="1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2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3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4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5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6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7">
              <a:buClr>
                <a:srgbClr val="000000"/>
              </a:buClr>
              <a:buFont typeface="Arial"/>
              <a:buNone/>
            </a:pPr>
            <a:endParaRPr lang="en-US" smtClean="0"/>
          </a:p>
          <a:p>
            <a:pPr lvl="8">
              <a:buClr>
                <a:srgbClr val="000000"/>
              </a:buClr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8426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t" anchorCtr="0">
            <a:noAutofit/>
          </a:bodyPr>
          <a:lstStyle/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Kill abstract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to sans serif font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title bigger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title background white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full names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 script to associate names with correct department 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 color: make it dark green, make writing on white background and writing in black/dark green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columns!!!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 pictures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Bold titles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 can be 12pt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Acknowledgements can be 16pt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Everything else is 18-24pt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Titles don’t need to be bigger than 36pt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circles from the arrowhead diagram, group the related labels together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menu bar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Testing/error handling – sample error (we don’t crash with errors!)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Mouseovers for edges screenshot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b" anchorCtr="0">
            <a:noAutofit/>
          </a:bodyPr>
          <a:lstStyle/>
          <a:p>
            <a:pPr algn="r">
              <a:buClr>
                <a:srgbClr val="000000"/>
              </a:buClr>
              <a:buSzPct val="25000"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4132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3291839" y="10226042"/>
            <a:ext cx="37307518" cy="70561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583678" y="18653759"/>
            <a:ext cx="30723838" cy="8412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3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1pPr>
            <a:lvl2pPr marL="2403546" marR="0" indent="-3245" algn="ctr" rtl="0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2pPr>
            <a:lvl3pPr marL="4807092" marR="0" indent="-6491" algn="ctr" rtl="0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3pPr>
            <a:lvl4pPr marL="7210638" marR="0" indent="-9738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4pPr>
            <a:lvl5pPr marL="9614184" marR="0" indent="-283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5pPr>
            <a:lvl6pPr marL="12017731" marR="0" indent="-3530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6pPr>
            <a:lvl7pPr marL="14421276" marR="0" indent="-6776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7pPr>
            <a:lvl8pPr marL="16824824" marR="0" indent="-10024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8pPr>
            <a:lvl9pPr marL="19228368" marR="0" indent="-567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194558" y="7680963"/>
            <a:ext cx="193852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22311359" y="7680963"/>
            <a:ext cx="193852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2194558" y="7368542"/>
            <a:ext cx="19392903" cy="30708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2194558" y="10439400"/>
            <a:ext cx="19392903" cy="189661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22296123" y="7368542"/>
            <a:ext cx="19400519" cy="30708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22296123" y="10439400"/>
            <a:ext cx="19400519" cy="189661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194564" y="1310640"/>
            <a:ext cx="14439903" cy="55778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17160240" y="1310641"/>
            <a:ext cx="24536398" cy="28094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2194564" y="6888482"/>
            <a:ext cx="14439903" cy="225171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8602982" y="23042881"/>
            <a:ext cx="26334720" cy="2720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pic" idx="2"/>
          </p:nvPr>
        </p:nvSpPr>
        <p:spPr>
          <a:xfrm>
            <a:off x="8602982" y="2941317"/>
            <a:ext cx="26334720" cy="1975104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8602982" y="25763223"/>
            <a:ext cx="26334720" cy="3863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 rot="5400000">
            <a:off x="11083289" y="-1207766"/>
            <a:ext cx="21724621" cy="39502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indent="-558058" algn="l" rtl="0">
              <a:spcBef>
                <a:spcPts val="336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3905762" indent="-400561" algn="l" rtl="0">
              <a:spcBef>
                <a:spcPts val="294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6008865" indent="-230365" algn="l" rtl="0">
              <a:spcBef>
                <a:spcPts val="252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8412411" indent="-373311" algn="l" rtl="0">
              <a:spcBef>
                <a:spcPts val="21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0815958" indent="-363857" algn="l" rtl="0">
              <a:spcBef>
                <a:spcPts val="21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13219505" indent="-367104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15623049" indent="-370349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18026596" indent="-373595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20430142" indent="-364142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 rot="5400000">
            <a:off x="22715220" y="10424165"/>
            <a:ext cx="28087320" cy="9875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 rot="5400000">
            <a:off x="2598420" y="914403"/>
            <a:ext cx="28087320" cy="28895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indent="-558058" algn="l" rtl="0">
              <a:spcBef>
                <a:spcPts val="336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3905762" indent="-400561" algn="l" rtl="0">
              <a:spcBef>
                <a:spcPts val="294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6008865" indent="-230365" algn="l" rtl="0">
              <a:spcBef>
                <a:spcPts val="252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8412411" indent="-373311" algn="l" rtl="0">
              <a:spcBef>
                <a:spcPts val="21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0815958" indent="-363857" algn="l" rtl="0">
              <a:spcBef>
                <a:spcPts val="21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13219505" indent="-367104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15623049" indent="-370349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18026596" indent="-373595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20430142" indent="-364142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2194558" y="7680963"/>
            <a:ext cx="395020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marR="0" indent="-558058" algn="l" rtl="0">
              <a:lnSpc>
                <a:spcPct val="100000"/>
              </a:lnSpc>
              <a:spcBef>
                <a:spcPts val="33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3905762" marR="0" indent="-400561" algn="l" rtl="0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6008865" marR="0" indent="-230365" algn="l" rtl="0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8412411" marR="0" indent="-373311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10815958" marR="0" indent="-363857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13219505" marR="0" indent="-367104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6pPr>
            <a:lvl7pPr marL="15623049" marR="0" indent="-370349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7pPr>
            <a:lvl8pPr marL="18026596" marR="0" indent="-373595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8pPr>
            <a:lvl9pPr marL="20430142" marR="0" indent="-364142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20" Type="http://schemas.openxmlformats.org/officeDocument/2006/relationships/image" Target="../media/image16.png"/><Relationship Id="rId21" Type="http://schemas.openxmlformats.org/officeDocument/2006/relationships/image" Target="../media/image17.png"/><Relationship Id="rId22" Type="http://schemas.openxmlformats.org/officeDocument/2006/relationships/image" Target="../media/image18.png"/><Relationship Id="rId23" Type="http://schemas.openxmlformats.org/officeDocument/2006/relationships/image" Target="../media/image19.png"/><Relationship Id="rId24" Type="http://schemas.openxmlformats.org/officeDocument/2006/relationships/image" Target="../media/image20.png"/><Relationship Id="rId25" Type="http://schemas.openxmlformats.org/officeDocument/2006/relationships/image" Target="../media/image21.tiff"/><Relationship Id="rId26" Type="http://schemas.openxmlformats.org/officeDocument/2006/relationships/image" Target="../media/image22.png"/><Relationship Id="rId10" Type="http://schemas.openxmlformats.org/officeDocument/2006/relationships/image" Target="../media/image6.png"/><Relationship Id="rId11" Type="http://schemas.openxmlformats.org/officeDocument/2006/relationships/image" Target="../media/image7.png"/><Relationship Id="rId12" Type="http://schemas.openxmlformats.org/officeDocument/2006/relationships/image" Target="../media/image8.jpg"/><Relationship Id="rId13" Type="http://schemas.openxmlformats.org/officeDocument/2006/relationships/image" Target="../media/image9.png"/><Relationship Id="rId14" Type="http://schemas.openxmlformats.org/officeDocument/2006/relationships/image" Target="../media/image10.png"/><Relationship Id="rId15" Type="http://schemas.openxmlformats.org/officeDocument/2006/relationships/image" Target="../media/image11.png"/><Relationship Id="rId16" Type="http://schemas.openxmlformats.org/officeDocument/2006/relationships/image" Target="../media/image12.png"/><Relationship Id="rId17" Type="http://schemas.openxmlformats.org/officeDocument/2006/relationships/image" Target="../media/image13.png"/><Relationship Id="rId18" Type="http://schemas.openxmlformats.org/officeDocument/2006/relationships/image" Target="../media/image14.tiff"/><Relationship Id="rId19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hyperlink" Target="NULL" TargetMode="External"/><Relationship Id="rId8" Type="http://schemas.openxmlformats.org/officeDocument/2006/relationships/hyperlink" Target="http://kdahlquist.github.io/GRNma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7C00"/>
            </a:gs>
            <a:gs pos="1000">
              <a:srgbClr val="017C00"/>
            </a:gs>
            <a:gs pos="99000">
              <a:srgbClr val="003700"/>
            </a:gs>
            <a:gs pos="100000">
              <a:srgbClr val="003700"/>
            </a:gs>
          </a:gsLst>
          <a:lin ang="540000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09"/>
          <p:cNvSpPr/>
          <p:nvPr/>
        </p:nvSpPr>
        <p:spPr>
          <a:xfrm>
            <a:off x="22232038" y="7312151"/>
            <a:ext cx="9918560" cy="117859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200" b="1" dirty="0" smtClean="0">
                <a:solidFill>
                  <a:schemeClr val="dk1"/>
                </a:solidFill>
              </a:rPr>
              <a:t>Mocha and Chai JavaScript testing </a:t>
            </a:r>
            <a:r>
              <a:rPr lang="en-US" sz="2200" b="1" dirty="0" smtClean="0">
                <a:solidFill>
                  <a:schemeClr val="dk1"/>
                </a:solidFill>
              </a:rPr>
              <a:t>Framework</a:t>
            </a:r>
            <a:endParaRPr lang="en-US" sz="2200" b="1" dirty="0">
              <a:solidFill>
                <a:schemeClr val="dk1"/>
              </a:solidFill>
            </a:endParaRP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/>
              <a:t>The unit testing framework consists of </a:t>
            </a:r>
            <a:r>
              <a:rPr lang="en-US" sz="2200" dirty="0" smtClean="0"/>
              <a:t>216 passing </a:t>
            </a:r>
            <a:r>
              <a:rPr lang="en-US" sz="2200" dirty="0" smtClean="0"/>
              <a:t>tests covering over </a:t>
            </a:r>
          </a:p>
          <a:p>
            <a:pPr lvl="0">
              <a:buClr>
                <a:srgbClr val="000000"/>
              </a:buClr>
              <a:buSzPct val="100000"/>
            </a:pPr>
            <a:r>
              <a:rPr lang="en-US" sz="2200" dirty="0" smtClean="0"/>
              <a:t>   500 test files.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/>
              <a:t>The addition of SIF and </a:t>
            </a:r>
            <a:r>
              <a:rPr lang="en-US" sz="2200" dirty="0" err="1" smtClean="0"/>
              <a:t>GraphML</a:t>
            </a:r>
            <a:r>
              <a:rPr lang="en-US" sz="2200" dirty="0" smtClean="0"/>
              <a:t> file format options besides the existing Excel imports, required re-organization of the testing framework.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/>
              <a:t>Testing is now split into two different test groups, with “semantic” tests being file-format independent, and individualized “syntactic” tests being based on the different file formats.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/>
              <a:t>Errors found in the “semantic” checker test are generally considered fatal, whereas most of the “syntactic” checker tests return warnings.</a:t>
            </a:r>
          </a:p>
        </p:txBody>
      </p:sp>
      <p:sp>
        <p:nvSpPr>
          <p:cNvPr id="84" name="Shape 84"/>
          <p:cNvSpPr/>
          <p:nvPr/>
        </p:nvSpPr>
        <p:spPr>
          <a:xfrm>
            <a:off x="730112" y="706082"/>
            <a:ext cx="42736498" cy="496809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480700" tIns="240350" rIns="480700" bIns="240350" anchor="ctr" anchorCtr="0">
            <a:noAutofit/>
          </a:bodyPr>
          <a:lstStyle/>
          <a:p>
            <a:pPr lvl="0" algn="ctr">
              <a:buClr>
                <a:srgbClr val="014D00"/>
              </a:buClr>
              <a:buSzPct val="25000"/>
            </a:pPr>
            <a:r>
              <a:rPr lang="en-US" sz="9000" dirty="0">
                <a:solidFill>
                  <a:srgbClr val="014D00"/>
                </a:solidFill>
              </a:rPr>
              <a:t>Improved data interoperability for </a:t>
            </a:r>
            <a:r>
              <a:rPr lang="en-US" sz="9000" dirty="0" err="1">
                <a:solidFill>
                  <a:srgbClr val="014D00"/>
                </a:solidFill>
              </a:rPr>
              <a:t>GRNsight</a:t>
            </a:r>
            <a:r>
              <a:rPr lang="en-US" sz="9000" dirty="0">
                <a:solidFill>
                  <a:srgbClr val="014D00"/>
                </a:solidFill>
              </a:rPr>
              <a:t>: a web </a:t>
            </a:r>
            <a:r>
              <a:rPr lang="en-US" sz="9000" dirty="0" smtClean="0">
                <a:solidFill>
                  <a:srgbClr val="014D00"/>
                </a:solidFill>
              </a:rPr>
              <a:t>application</a:t>
            </a:r>
          </a:p>
          <a:p>
            <a:pPr lvl="0" algn="ctr">
              <a:buClr>
                <a:srgbClr val="014D00"/>
              </a:buClr>
              <a:buSzPct val="25000"/>
            </a:pPr>
            <a:r>
              <a:rPr lang="en-US" sz="9000" dirty="0" smtClean="0">
                <a:solidFill>
                  <a:srgbClr val="014D00"/>
                </a:solidFill>
              </a:rPr>
              <a:t>for </a:t>
            </a:r>
            <a:r>
              <a:rPr lang="en-US" sz="9000" dirty="0">
                <a:solidFill>
                  <a:srgbClr val="014D00"/>
                </a:solidFill>
              </a:rPr>
              <a:t>visualizing models of gene regulatory networks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D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 dirty="0" smtClean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endParaRPr lang="en-US" sz="1400" b="0" i="0" u="none" strike="noStrike" cap="none" baseline="0" dirty="0">
              <a:solidFill>
                <a:srgbClr val="014D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lvl="0" algn="ctr">
              <a:lnSpc>
                <a:spcPct val="80000"/>
              </a:lnSpc>
              <a:buClr>
                <a:schemeClr val="dk1"/>
              </a:buClr>
              <a:buSzPct val="25000"/>
            </a:pP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Mihir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Samdarshi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*, </a:t>
            </a: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Yeon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-Soo 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Shin**, 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Edward </a:t>
            </a: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Bachoura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**, Eileen Choe**,</a:t>
            </a:r>
            <a:r>
              <a:rPr lang="en-US" sz="4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4000" dirty="0" smtClean="0">
                <a:solidFill>
                  <a:schemeClr val="dk1"/>
                </a:solidFill>
              </a:rPr>
              <a:t>Nicole </a:t>
            </a:r>
            <a:r>
              <a:rPr lang="en-US" sz="4000" dirty="0">
                <a:solidFill>
                  <a:schemeClr val="dk1"/>
                </a:solidFill>
              </a:rPr>
              <a:t>A. Anguiano**, </a:t>
            </a:r>
            <a:r>
              <a:rPr lang="en-US" sz="4000" dirty="0" err="1" smtClean="0">
                <a:solidFill>
                  <a:schemeClr val="dk1"/>
                </a:solidFill>
              </a:rPr>
              <a:t>Anindita</a:t>
            </a:r>
            <a:r>
              <a:rPr lang="en-US" sz="4000" dirty="0" smtClean="0">
                <a:solidFill>
                  <a:schemeClr val="dk1"/>
                </a:solidFill>
              </a:rPr>
              <a:t> </a:t>
            </a:r>
            <a:r>
              <a:rPr lang="en-US" sz="4000" dirty="0" err="1">
                <a:solidFill>
                  <a:schemeClr val="dk1"/>
                </a:solidFill>
              </a:rPr>
              <a:t>Varshneya</a:t>
            </a:r>
            <a:r>
              <a:rPr lang="en-US" sz="4000" dirty="0">
                <a:solidFill>
                  <a:schemeClr val="dk1"/>
                </a:solidFill>
              </a:rPr>
              <a:t>*, John 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David N. </a:t>
            </a: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Dionisio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**, Kam D. </a:t>
            </a: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Dahlquist</a:t>
            </a: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</a:t>
            </a:r>
            <a:endParaRPr lang="en-US" sz="4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lvl="0" algn="ctr">
              <a:lnSpc>
                <a:spcPct val="80000"/>
              </a:lnSpc>
              <a:buClr>
                <a:schemeClr val="dk1"/>
              </a:buClr>
              <a:buSzPct val="25000"/>
            </a:pP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Department of Biology, </a:t>
            </a:r>
            <a:r>
              <a:rPr lang="en-US" sz="3200" dirty="0" smtClean="0">
                <a:solidFill>
                  <a:schemeClr val="dk1"/>
                </a:solidFill>
              </a:rPr>
              <a:t>**Department </a:t>
            </a:r>
            <a:r>
              <a:rPr lang="en-US" sz="3200" dirty="0">
                <a:solidFill>
                  <a:schemeClr val="dk1"/>
                </a:solidFill>
              </a:rPr>
              <a:t>of Electrical Engineering and Computer </a:t>
            </a:r>
            <a:r>
              <a:rPr lang="en-US" sz="3200" dirty="0" smtClean="0">
                <a:solidFill>
                  <a:schemeClr val="dk1"/>
                </a:solidFill>
              </a:rPr>
              <a:t>Science,</a:t>
            </a:r>
            <a:r>
              <a:rPr lang="en-US" sz="32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3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Loyola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Marymount University, 1 LMU Drive, Los Angeles, CA 90045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4D00"/>
              </a:buClr>
              <a:buSzPct val="25000"/>
              <a:buFont typeface="Arial"/>
              <a:buNone/>
            </a:pPr>
            <a:r>
              <a:rPr lang="en-US" sz="3800" b="0" i="0" u="none" strike="noStrike" cap="none" baseline="0" dirty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http://dondi.github.io/GRNsight/</a:t>
            </a:r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82061" y="1314415"/>
            <a:ext cx="4366973" cy="219416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90"/>
          <p:cNvSpPr/>
          <p:nvPr/>
        </p:nvSpPr>
        <p:spPr>
          <a:xfrm>
            <a:off x="834850" y="7312237"/>
            <a:ext cx="9754536" cy="92806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central dogma of molecular biology describes the flow of information in a cell during gene expression from DNA to RNA to protein.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Transcription factors control gene expression by binding to regulatory DNA sequences.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Activators increase gene expression.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Repressors decrease gene expression.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Transcription factors are themselves proteins encoded by genes.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                </a:t>
            </a:r>
            <a: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Freeman (2002)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gene regulatory network (GRN) consists of genes, transcription factors, and the regulatory connections between them, which govern the level of expression of mRNA and proteins from those genes.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Each node represents the gene, the mRNA, and the protein expressed from the gene.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Each edge represents a regulatory relationship.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All the nodes are transcription factors themselves.</a:t>
            </a:r>
          </a:p>
        </p:txBody>
      </p:sp>
      <p:sp>
        <p:nvSpPr>
          <p:cNvPr id="58" name="Shape 91"/>
          <p:cNvSpPr/>
          <p:nvPr/>
        </p:nvSpPr>
        <p:spPr>
          <a:xfrm>
            <a:off x="1751903" y="11919766"/>
            <a:ext cx="191585" cy="248205"/>
          </a:xfrm>
          <a:prstGeom prst="rect">
            <a:avLst/>
          </a:prstGeom>
          <a:solidFill>
            <a:schemeClr val="lt1"/>
          </a:solidFill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5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60" name="Shape 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08276" y="13222728"/>
            <a:ext cx="5616845" cy="2066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117"/>
          <p:cNvPicPr preferRelativeResize="0"/>
          <p:nvPr/>
        </p:nvPicPr>
        <p:blipFill rotWithShape="1">
          <a:blip r:embed="rId5">
            <a:alphaModFix/>
          </a:blip>
          <a:srcRect r="10182"/>
          <a:stretch/>
        </p:blipFill>
        <p:spPr>
          <a:xfrm>
            <a:off x="1680221" y="9845694"/>
            <a:ext cx="2490747" cy="208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118"/>
          <p:cNvPicPr preferRelativeResize="0"/>
          <p:nvPr/>
        </p:nvPicPr>
        <p:blipFill rotWithShape="1">
          <a:blip r:embed="rId6">
            <a:alphaModFix/>
          </a:blip>
          <a:srcRect l="27345" t="34020" b="29849"/>
          <a:stretch/>
        </p:blipFill>
        <p:spPr>
          <a:xfrm>
            <a:off x="4757709" y="9997166"/>
            <a:ext cx="5101933" cy="190324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100"/>
          <p:cNvSpPr/>
          <p:nvPr/>
        </p:nvSpPr>
        <p:spPr>
          <a:xfrm>
            <a:off x="33111484" y="18213081"/>
            <a:ext cx="9921300" cy="928674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Future Directions</a:t>
            </a:r>
          </a:p>
        </p:txBody>
      </p:sp>
      <p:sp>
        <p:nvSpPr>
          <p:cNvPr id="70" name="Shape 101"/>
          <p:cNvSpPr/>
          <p:nvPr/>
        </p:nvSpPr>
        <p:spPr>
          <a:xfrm>
            <a:off x="33104974" y="26334553"/>
            <a:ext cx="9924299" cy="93509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Acknowledgments</a:t>
            </a:r>
          </a:p>
        </p:txBody>
      </p:sp>
      <p:sp>
        <p:nvSpPr>
          <p:cNvPr id="71" name="Shape 102"/>
          <p:cNvSpPr/>
          <p:nvPr/>
        </p:nvSpPr>
        <p:spPr>
          <a:xfrm>
            <a:off x="33107973" y="28907393"/>
            <a:ext cx="9921300" cy="93509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References</a:t>
            </a:r>
          </a:p>
        </p:txBody>
      </p:sp>
      <p:sp>
        <p:nvSpPr>
          <p:cNvPr id="72" name="Shape 103"/>
          <p:cNvSpPr/>
          <p:nvPr/>
        </p:nvSpPr>
        <p:spPr>
          <a:xfrm>
            <a:off x="33116175" y="19100491"/>
            <a:ext cx="9921300" cy="18521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Further expand and refine the unit testing </a:t>
            </a:r>
            <a:r>
              <a:rPr lang="en-US" sz="2200" smtClean="0">
                <a:solidFill>
                  <a:schemeClr val="dk1"/>
                </a:solidFill>
              </a:rPr>
              <a:t>framework.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smtClean="0">
                <a:solidFill>
                  <a:schemeClr val="dk1"/>
                </a:solidFill>
              </a:rPr>
              <a:t>Allow users to set edge thickness normalization values so that different graphs can be compared on the same scale.</a:t>
            </a:r>
            <a:endParaRPr lang="en-US" sz="2200" dirty="0" smtClean="0">
              <a:solidFill>
                <a:schemeClr val="dk1"/>
              </a:solidFill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Calculate and </a:t>
            </a:r>
            <a:r>
              <a:rPr lang="en-US" sz="2200" smtClean="0">
                <a:solidFill>
                  <a:schemeClr val="dk1"/>
                </a:solidFill>
              </a:rPr>
              <a:t>present graph statistics, such as betweenness centrality.</a:t>
            </a:r>
            <a:endParaRPr lang="en-US" sz="2200" dirty="0">
              <a:solidFill>
                <a:schemeClr val="dk1"/>
              </a:solidFill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Add new graph layout options.</a:t>
            </a:r>
            <a:endParaRPr lang="en-US"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5" name="Shape 111"/>
          <p:cNvSpPr/>
          <p:nvPr/>
        </p:nvSpPr>
        <p:spPr>
          <a:xfrm>
            <a:off x="33104987" y="27269657"/>
            <a:ext cx="9921300" cy="1490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This work is partially supported by NSF award 0921038 </a:t>
            </a:r>
            <a:r>
              <a:rPr lang="en-US" sz="2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(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K.D.D., B.G.F.),</a:t>
            </a:r>
            <a:r>
              <a:rPr lang="en-US" sz="2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 Kadner-Pitts Research Grant (K.D.D.), 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</a:t>
            </a: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Loyola Marymount University Rains Research Assistant Program </a:t>
            </a:r>
            <a:r>
              <a:rPr lang="en-US" sz="2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(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N.A.A.),</a:t>
            </a:r>
            <a:r>
              <a:rPr lang="en-US" sz="2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2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and the Loyola Marymount University Summer Undergraduate Research Program </a:t>
            </a:r>
            <a:r>
              <a:rPr lang="en-US" sz="2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(A.V.).</a:t>
            </a:r>
            <a:r>
              <a:rPr lang="en-US" sz="2200" b="0" i="0" u="none" strike="noStrike" cap="none" baseline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endParaRPr lang="en-US" sz="22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6" name="Shape 112"/>
          <p:cNvSpPr/>
          <p:nvPr/>
        </p:nvSpPr>
        <p:spPr>
          <a:xfrm>
            <a:off x="33111255" y="29792237"/>
            <a:ext cx="9921300" cy="28846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dirty="0" err="1"/>
              <a:t>Dahlquist</a:t>
            </a:r>
            <a:r>
              <a:rPr lang="en-US" dirty="0"/>
              <a:t>, K.D., </a:t>
            </a:r>
            <a:r>
              <a:rPr lang="en-US" dirty="0" err="1"/>
              <a:t>Dionisio</a:t>
            </a:r>
            <a:r>
              <a:rPr lang="en-US" dirty="0"/>
              <a:t>, J.D.N., Fitzpatrick, B.G., Anguiano, N.A., </a:t>
            </a:r>
            <a:r>
              <a:rPr lang="en-US" dirty="0" err="1"/>
              <a:t>Varshneya</a:t>
            </a:r>
            <a:r>
              <a:rPr lang="en-US" dirty="0"/>
              <a:t>, A., Southwick, B.J., </a:t>
            </a:r>
            <a:r>
              <a:rPr lang="en-US" dirty="0" err="1"/>
              <a:t>Samdarshi</a:t>
            </a:r>
            <a:r>
              <a:rPr lang="en-US" dirty="0"/>
              <a:t>, M. (2016) </a:t>
            </a:r>
            <a:r>
              <a:rPr lang="en-US" dirty="0" err="1"/>
              <a:t>GRNsight</a:t>
            </a:r>
            <a:r>
              <a:rPr lang="en-US" dirty="0"/>
              <a:t>: a web application and service for visualizing models of small- to medium-scale gene regulatory networks. </a:t>
            </a:r>
            <a:r>
              <a:rPr lang="en-US" i="1" dirty="0" err="1"/>
              <a:t>PeerJ</a:t>
            </a:r>
            <a:r>
              <a:rPr lang="en-US" i="1" dirty="0"/>
              <a:t> Computer Science</a:t>
            </a:r>
            <a:r>
              <a:rPr lang="en-US" dirty="0"/>
              <a:t> 2:e85. [</a:t>
            </a:r>
            <a:r>
              <a:rPr lang="en-US" dirty="0">
                <a:hlinkClick r:id="rId7" invalidUrl="https://doi.org/10.7717/peerj-cs.85](DOI"/>
              </a:rPr>
              <a:t>https://doi.org/10.7717/peerj-cs.85](DOI</a:t>
            </a:r>
            <a:r>
              <a:rPr lang="en-US" dirty="0"/>
              <a:t>: 10.7717/peerj-cs.85).</a:t>
            </a:r>
          </a:p>
          <a:p>
            <a:pPr marL="236538" lvl="0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dirty="0" err="1"/>
              <a:t>Dahlquist</a:t>
            </a:r>
            <a:r>
              <a:rPr lang="en-US" dirty="0"/>
              <a:t>, K.D., Fitzpatrick, B.G., Camacho, E.T., </a:t>
            </a:r>
            <a:r>
              <a:rPr lang="en-US" dirty="0" err="1"/>
              <a:t>Entzminger</a:t>
            </a:r>
            <a:r>
              <a:rPr lang="en-US" dirty="0"/>
              <a:t>, S.D., and </a:t>
            </a:r>
            <a:r>
              <a:rPr lang="en-US" dirty="0" err="1"/>
              <a:t>Wanner</a:t>
            </a:r>
            <a:r>
              <a:rPr lang="en-US" dirty="0"/>
              <a:t>, N.C. (2015) Parameter Estimation for Gene Regulatory Networks from Microarray Data: Cold Shock Response in Saccharomyces cerevisiae. </a:t>
            </a:r>
            <a:r>
              <a:rPr lang="en-US" i="1" dirty="0"/>
              <a:t>Bulletin of Mathematical Biology</a:t>
            </a:r>
            <a:r>
              <a:rPr lang="en-US" dirty="0"/>
              <a:t>, </a:t>
            </a:r>
            <a:r>
              <a:rPr lang="en-US" i="1" dirty="0"/>
              <a:t>77</a:t>
            </a:r>
            <a:r>
              <a:rPr lang="en-US" dirty="0"/>
              <a:t>(8), 1457-1492, DOI: 10.1007/s11538-015-0092-6</a:t>
            </a:r>
          </a:p>
          <a:p>
            <a:pPr marL="236538" lvl="0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dirty="0"/>
              <a:t>D3.js: http://d3js.org/</a:t>
            </a:r>
          </a:p>
          <a:p>
            <a:pPr marL="236538" lvl="0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dirty="0"/>
              <a:t>Freeman, S. (2002) Biological Science. Upper Saddle River, New Jersey: Prentice Hall.</a:t>
            </a:r>
          </a:p>
          <a:p>
            <a:pPr marL="236538" lvl="0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dirty="0" err="1"/>
              <a:t>GRNmap</a:t>
            </a:r>
            <a:r>
              <a:rPr lang="en-US" dirty="0"/>
              <a:t>: </a:t>
            </a:r>
            <a:r>
              <a:rPr lang="en-US" dirty="0">
                <a:hlinkClick r:id="rId8"/>
              </a:rPr>
              <a:t>http://kdahlquist.github.io/GRNmap/</a:t>
            </a:r>
            <a:endParaRPr lang="en-US" dirty="0"/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dirty="0"/>
              <a:t>Teixeira, M. C., Monteiro, P. T., </a:t>
            </a:r>
            <a:r>
              <a:rPr lang="en-US" dirty="0" err="1"/>
              <a:t>Guerreiro</a:t>
            </a:r>
            <a:r>
              <a:rPr lang="en-US" dirty="0"/>
              <a:t>, J. F., </a:t>
            </a:r>
            <a:r>
              <a:rPr lang="en-US" dirty="0" err="1"/>
              <a:t>Gonçalves</a:t>
            </a:r>
            <a:r>
              <a:rPr lang="en-US" dirty="0"/>
              <a:t>, J. P., Mira, N. P., dos Santos, S. C., ... &amp; Madeira, S. C. (2014). The YEASTRACT database: an upgraded information system for the analysis of gene and genomic transcription regulation in Saccharomyces cerevisiae. </a:t>
            </a:r>
            <a:r>
              <a:rPr lang="en-US" i="1" dirty="0"/>
              <a:t>Nucleic Acids Research</a:t>
            </a:r>
            <a:r>
              <a:rPr lang="en-US" dirty="0"/>
              <a:t>, </a:t>
            </a:r>
            <a:r>
              <a:rPr lang="en-US" i="1" dirty="0"/>
              <a:t>42</a:t>
            </a:r>
            <a:r>
              <a:rPr lang="en-US" dirty="0"/>
              <a:t>(D1), D161-D166, DOI: 10.1093/</a:t>
            </a:r>
            <a:r>
              <a:rPr lang="en-US" dirty="0" err="1"/>
              <a:t>nar</a:t>
            </a:r>
            <a:r>
              <a:rPr lang="en-US" dirty="0"/>
              <a:t>/gkt1015</a:t>
            </a:r>
          </a:p>
        </p:txBody>
      </p:sp>
      <p:sp>
        <p:nvSpPr>
          <p:cNvPr id="137" name="Shape 99"/>
          <p:cNvSpPr/>
          <p:nvPr/>
        </p:nvSpPr>
        <p:spPr>
          <a:xfrm>
            <a:off x="834847" y="6144071"/>
            <a:ext cx="9754540" cy="1194134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Gene Regulatory</a:t>
            </a:r>
            <a:r>
              <a:rPr lang="en-US" sz="3600" b="0" i="0" u="none" strike="noStrike" cap="none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Networks Can Be Illustrated by Directed Graphs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0" name="Shape 87"/>
          <p:cNvSpPr/>
          <p:nvPr/>
        </p:nvSpPr>
        <p:spPr>
          <a:xfrm>
            <a:off x="11607286" y="20785346"/>
            <a:ext cx="20664029" cy="11605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-US" sz="2200" b="0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-US" sz="22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1" name="Shape 87"/>
          <p:cNvSpPr/>
          <p:nvPr/>
        </p:nvSpPr>
        <p:spPr>
          <a:xfrm>
            <a:off x="858582" y="22636031"/>
            <a:ext cx="9754539" cy="9984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-US" sz="2400" b="1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2" name="Shape 96"/>
          <p:cNvSpPr/>
          <p:nvPr/>
        </p:nvSpPr>
        <p:spPr>
          <a:xfrm>
            <a:off x="858583" y="21718614"/>
            <a:ext cx="9754538" cy="898021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000" b="0" i="0" u="none" strike="noStrike" cap="none" baseline="0" dirty="0" err="1" smtClean="0">
                <a:solidFill>
                  <a:srgbClr val="017C00"/>
                </a:solidFill>
                <a:sym typeface="Arial"/>
                <a:rtl val="0"/>
              </a:rPr>
              <a:t>GRNsight</a:t>
            </a:r>
            <a:r>
              <a:rPr lang="en-US" sz="3000" b="0" i="0" u="none" strike="noStrike" cap="none" baseline="0" dirty="0" smtClean="0">
                <a:solidFill>
                  <a:srgbClr val="017C00"/>
                </a:solidFill>
                <a:sym typeface="Arial"/>
                <a:rtl val="0"/>
              </a:rPr>
              <a:t> Has</a:t>
            </a:r>
            <a:r>
              <a:rPr lang="en-US" sz="3000" b="0" i="0" u="none" strike="noStrike" cap="none" dirty="0" smtClean="0">
                <a:solidFill>
                  <a:srgbClr val="017C00"/>
                </a:solidFill>
                <a:sym typeface="Arial"/>
                <a:rtl val="0"/>
              </a:rPr>
              <a:t> </a:t>
            </a:r>
            <a:r>
              <a:rPr lang="en-US" sz="3000" dirty="0">
                <a:solidFill>
                  <a:srgbClr val="017C00"/>
                </a:solidFill>
              </a:rPr>
              <a:t>S</a:t>
            </a:r>
            <a:r>
              <a:rPr lang="en-US" sz="3000" b="0" i="0" u="none" strike="noStrike" cap="none" dirty="0" smtClean="0">
                <a:solidFill>
                  <a:srgbClr val="017C00"/>
                </a:solidFill>
                <a:sym typeface="Arial"/>
                <a:rtl val="0"/>
              </a:rPr>
              <a:t>ophisticated </a:t>
            </a:r>
            <a:r>
              <a:rPr lang="en-US" sz="3000" dirty="0">
                <a:solidFill>
                  <a:srgbClr val="017C00"/>
                </a:solidFill>
              </a:rPr>
              <a:t>A</a:t>
            </a:r>
            <a:r>
              <a:rPr lang="en-US" sz="3000" b="0" i="0" u="none" strike="noStrike" cap="none" dirty="0" smtClean="0">
                <a:solidFill>
                  <a:srgbClr val="017C00"/>
                </a:solidFill>
                <a:sym typeface="Arial"/>
                <a:rtl val="0"/>
              </a:rPr>
              <a:t>rchitecture and Follows Open Source </a:t>
            </a:r>
            <a:r>
              <a:rPr lang="en-US" sz="3000" dirty="0">
                <a:solidFill>
                  <a:srgbClr val="017C00"/>
                </a:solidFill>
              </a:rPr>
              <a:t>D</a:t>
            </a:r>
            <a:r>
              <a:rPr lang="en-US" sz="3000" b="0" i="0" u="none" strike="noStrike" cap="none" dirty="0" smtClean="0">
                <a:solidFill>
                  <a:srgbClr val="017C00"/>
                </a:solidFill>
                <a:sym typeface="Arial"/>
                <a:rtl val="0"/>
              </a:rPr>
              <a:t>evelopment Practices</a:t>
            </a:r>
            <a:endParaRPr lang="en-US" sz="3000" b="0" i="0" u="none" strike="noStrike" cap="none" baseline="0" dirty="0">
              <a:solidFill>
                <a:srgbClr val="017C00"/>
              </a:solidFill>
              <a:sym typeface="Arial"/>
              <a:rtl val="0"/>
            </a:endParaRPr>
          </a:p>
        </p:txBody>
      </p:sp>
      <p:sp>
        <p:nvSpPr>
          <p:cNvPr id="143" name="Shape 120"/>
          <p:cNvSpPr/>
          <p:nvPr/>
        </p:nvSpPr>
        <p:spPr>
          <a:xfrm>
            <a:off x="11607286" y="19863047"/>
            <a:ext cx="20664028" cy="935227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err="1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Automatically Lays </a:t>
            </a:r>
            <a:r>
              <a:rPr lang="en-US" sz="3600" dirty="0">
                <a:solidFill>
                  <a:srgbClr val="017C00"/>
                </a:solidFill>
              </a:rPr>
              <a:t>O</a:t>
            </a: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ut </a:t>
            </a:r>
            <a:r>
              <a:rPr lang="en-US" sz="3600" b="0" i="0" u="none" strike="noStrike" cap="none" baseline="0" dirty="0" err="1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Unweighted</a:t>
            </a: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and Weighted Networks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54078" y="22761030"/>
            <a:ext cx="936283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-US" sz="2200" b="1" dirty="0" err="1">
                <a:solidFill>
                  <a:schemeClr val="dk1"/>
                </a:solidFill>
              </a:rPr>
              <a:t>GRNsight</a:t>
            </a:r>
            <a:r>
              <a:rPr lang="en-US" sz="2200" b="1" dirty="0">
                <a:solidFill>
                  <a:schemeClr val="dk1"/>
                </a:solidFill>
              </a:rPr>
              <a:t> has a service-oriented architecture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>
                <a:solidFill>
                  <a:schemeClr val="dk1"/>
                </a:solidFill>
              </a:rPr>
              <a:t>GRNsight</a:t>
            </a:r>
            <a:r>
              <a:rPr lang="en-US" sz="2200" dirty="0">
                <a:solidFill>
                  <a:schemeClr val="dk1"/>
                </a:solidFill>
              </a:rPr>
              <a:t> has two pieces: a server and a web client.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The server uses the </a:t>
            </a:r>
            <a:r>
              <a:rPr lang="en-US" sz="2200" dirty="0" err="1" smtClean="0">
                <a:solidFill>
                  <a:schemeClr val="dk1"/>
                </a:solidFill>
              </a:rPr>
              <a:t>node.js</a:t>
            </a:r>
            <a:r>
              <a:rPr lang="en-US" sz="2200" dirty="0" smtClean="0">
                <a:solidFill>
                  <a:schemeClr val="dk1"/>
                </a:solidFill>
              </a:rPr>
              <a:t> </a:t>
            </a:r>
            <a:r>
              <a:rPr lang="en-US" sz="2200" dirty="0">
                <a:solidFill>
                  <a:schemeClr val="dk1"/>
                </a:solidFill>
              </a:rPr>
              <a:t>framework to receive and parse the Excel spreadsheet uploaded by the user.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The web client receives the data from the server and generates the graph visualization</a:t>
            </a:r>
            <a:r>
              <a:rPr lang="en-US" sz="2200" dirty="0" smtClean="0">
                <a:solidFill>
                  <a:schemeClr val="dk1"/>
                </a:solidFill>
              </a:rPr>
              <a:t>.</a:t>
            </a:r>
            <a:endParaRPr lang="en-US" sz="2200" dirty="0">
              <a:solidFill>
                <a:schemeClr val="dk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/>
          <a:srcRect t="24190" r="6556" b="40704"/>
          <a:stretch/>
        </p:blipFill>
        <p:spPr>
          <a:xfrm>
            <a:off x="11775148" y="21725020"/>
            <a:ext cx="4257659" cy="999731"/>
          </a:xfrm>
          <a:prstGeom prst="rect">
            <a:avLst/>
          </a:prstGeom>
        </p:spPr>
      </p:pic>
      <p:pic>
        <p:nvPicPr>
          <p:cNvPr id="147" name="Shape 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79151" y="21854210"/>
            <a:ext cx="3532692" cy="170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/>
          <a:srcRect l="18715"/>
          <a:stretch/>
        </p:blipFill>
        <p:spPr>
          <a:xfrm>
            <a:off x="18542640" y="21159826"/>
            <a:ext cx="9043491" cy="622599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6041635" y="21854210"/>
            <a:ext cx="64158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523090" y="21259309"/>
            <a:ext cx="26937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Excel Spreadsheet</a:t>
            </a:r>
            <a:endParaRPr lang="en-US" sz="2200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27553761" y="21160480"/>
            <a:ext cx="45834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 </a:t>
            </a:r>
            <a:r>
              <a:rPr lang="en-US" sz="2200" b="1" err="1" smtClean="0"/>
              <a:t>Unweighted</a:t>
            </a:r>
            <a:r>
              <a:rPr lang="en-US" sz="2200" b="1" smtClean="0"/>
              <a:t> graph </a:t>
            </a:r>
            <a:r>
              <a:rPr lang="en-US" sz="2200" b="1" dirty="0" smtClean="0"/>
              <a:t>drawn manually with Adobe Illustrator</a:t>
            </a:r>
            <a:endParaRPr lang="en-US" sz="2200" b="1" dirty="0"/>
          </a:p>
        </p:txBody>
      </p:sp>
      <p:sp>
        <p:nvSpPr>
          <p:cNvPr id="153" name="TextBox 152"/>
          <p:cNvSpPr txBox="1"/>
          <p:nvPr/>
        </p:nvSpPr>
        <p:spPr>
          <a:xfrm>
            <a:off x="20425334" y="27321238"/>
            <a:ext cx="43880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Produced in ~10 milliseconds</a:t>
            </a:r>
            <a:endParaRPr lang="en-US" sz="2200" dirty="0"/>
          </a:p>
        </p:txBody>
      </p:sp>
      <p:sp>
        <p:nvSpPr>
          <p:cNvPr id="154" name="TextBox 153"/>
          <p:cNvSpPr txBox="1"/>
          <p:nvPr/>
        </p:nvSpPr>
        <p:spPr>
          <a:xfrm>
            <a:off x="28120778" y="23450856"/>
            <a:ext cx="3449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Produced in several hours </a:t>
            </a:r>
            <a:endParaRPr lang="en-US" sz="2200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10"/>
          <a:srcRect t="8034" r="81013" b="29176"/>
          <a:stretch/>
        </p:blipFill>
        <p:spPr>
          <a:xfrm>
            <a:off x="16400915" y="22892844"/>
            <a:ext cx="2112437" cy="3909259"/>
          </a:xfrm>
          <a:prstGeom prst="rect">
            <a:avLst/>
          </a:prstGeom>
        </p:spPr>
      </p:pic>
      <p:sp>
        <p:nvSpPr>
          <p:cNvPr id="155" name="Rectangle 154"/>
          <p:cNvSpPr/>
          <p:nvPr/>
        </p:nvSpPr>
        <p:spPr>
          <a:xfrm>
            <a:off x="16440592" y="22980021"/>
            <a:ext cx="2037992" cy="3677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Box 156"/>
          <p:cNvSpPr txBox="1"/>
          <p:nvPr/>
        </p:nvSpPr>
        <p:spPr>
          <a:xfrm>
            <a:off x="16460398" y="23160520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734183" y="27055890"/>
            <a:ext cx="468811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 smtClean="0"/>
              <a:t>2. </a:t>
            </a:r>
            <a:r>
              <a:rPr lang="en-US" sz="2200" b="1" dirty="0"/>
              <a:t>F</a:t>
            </a:r>
            <a:r>
              <a:rPr lang="en-US" sz="2200" b="1" dirty="0" smtClean="0"/>
              <a:t>orce </a:t>
            </a:r>
            <a:r>
              <a:rPr lang="en-US" sz="2200" b="1" dirty="0"/>
              <a:t>G</a:t>
            </a:r>
            <a:r>
              <a:rPr lang="en-US" sz="2200" b="1" dirty="0" smtClean="0"/>
              <a:t>raph </a:t>
            </a:r>
            <a:r>
              <a:rPr lang="en-US" sz="2200" b="1" dirty="0"/>
              <a:t>P</a:t>
            </a:r>
            <a:r>
              <a:rPr lang="en-US" sz="2200" b="1" dirty="0" smtClean="0"/>
              <a:t>arameter </a:t>
            </a:r>
            <a:r>
              <a:rPr lang="en-US" sz="2200" b="1" dirty="0"/>
              <a:t>S</a:t>
            </a:r>
            <a:r>
              <a:rPr lang="en-US" sz="2200" b="1" dirty="0" smtClean="0"/>
              <a:t>liders </a:t>
            </a:r>
            <a:endParaRPr lang="en-US" sz="2200" b="1" dirty="0" smtClean="0">
              <a:solidFill>
                <a:schemeClr val="dk1"/>
              </a:solidFill>
            </a:endParaRP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Link distance determines the minimum distance between nodes.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Nodes </a:t>
            </a:r>
            <a:r>
              <a:rPr lang="en-US" sz="2000" dirty="0">
                <a:solidFill>
                  <a:schemeClr val="dk1"/>
                </a:solidFill>
              </a:rPr>
              <a:t>have a charge, which repels or attracts other </a:t>
            </a:r>
            <a:r>
              <a:rPr lang="en-US" sz="2000" dirty="0" smtClean="0">
                <a:solidFill>
                  <a:schemeClr val="dk1"/>
                </a:solidFill>
              </a:rPr>
              <a:t>nodes.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The </a:t>
            </a:r>
            <a:r>
              <a:rPr lang="en-US" sz="2000" dirty="0">
                <a:solidFill>
                  <a:schemeClr val="dk1"/>
                </a:solidFill>
              </a:rPr>
              <a:t>charge distance determines </a:t>
            </a:r>
            <a:r>
              <a:rPr lang="en-US" sz="2000" dirty="0" smtClean="0">
                <a:solidFill>
                  <a:schemeClr val="dk1"/>
                </a:solidFill>
              </a:rPr>
              <a:t>at what range </a:t>
            </a:r>
            <a:r>
              <a:rPr lang="en-US" sz="2000" dirty="0">
                <a:solidFill>
                  <a:schemeClr val="dk1"/>
                </a:solidFill>
              </a:rPr>
              <a:t>a node’s charge will affect other nodes</a:t>
            </a:r>
            <a:r>
              <a:rPr lang="en-US" sz="2000" dirty="0" smtClean="0">
                <a:solidFill>
                  <a:schemeClr val="dk1"/>
                </a:solidFill>
              </a:rPr>
              <a:t>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/>
              <a:t>Gravity determines the strength of the force holding the nodes to the center of the graph.</a:t>
            </a:r>
            <a:endParaRPr lang="en-US" sz="2000" dirty="0" smtClean="0">
              <a:solidFill>
                <a:schemeClr val="dk1"/>
              </a:solidFill>
            </a:endParaRP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Reset functionality sets all parameters to default settings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Locking the parameters prevents any further changes 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699157" y="22883914"/>
            <a:ext cx="476124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200" b="1" dirty="0" smtClean="0"/>
              <a:t>1. Menu </a:t>
            </a:r>
            <a:r>
              <a:rPr lang="en-US" sz="2200" b="1" dirty="0"/>
              <a:t>Bar</a:t>
            </a:r>
            <a:r>
              <a:rPr lang="en-US" sz="2000" b="1" dirty="0"/>
              <a:t> </a:t>
            </a:r>
          </a:p>
          <a:p>
            <a:pPr marL="457200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dirty="0" smtClean="0"/>
              <a:t>Four demo files can be found in the “Demo” menu for users who do not have their own data.</a:t>
            </a:r>
          </a:p>
          <a:p>
            <a:pPr marL="45720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dirty="0" smtClean="0"/>
              <a:t>Print </a:t>
            </a:r>
            <a:r>
              <a:rPr lang="en-US" sz="2000" dirty="0"/>
              <a:t>functionality </a:t>
            </a:r>
            <a:r>
              <a:rPr lang="en-US" sz="2000" dirty="0" smtClean="0"/>
              <a:t>is accessed from the </a:t>
            </a:r>
            <a:r>
              <a:rPr lang="en-US" sz="2000" dirty="0"/>
              <a:t>“File” menu option</a:t>
            </a:r>
            <a:r>
              <a:rPr lang="en-US" sz="2000" dirty="0" smtClean="0"/>
              <a:t>.</a:t>
            </a:r>
          </a:p>
          <a:p>
            <a:pPr marL="45720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“File &gt; Reload” </a:t>
            </a:r>
            <a:r>
              <a:rPr lang="en-US" sz="2000" dirty="0">
                <a:solidFill>
                  <a:schemeClr val="dk1"/>
                </a:solidFill>
              </a:rPr>
              <a:t>reloads the current graph with the active settings</a:t>
            </a:r>
            <a:r>
              <a:rPr lang="en-US" sz="2000" dirty="0" smtClean="0">
                <a:solidFill>
                  <a:schemeClr val="dk1"/>
                </a:solidFill>
              </a:rPr>
              <a:t>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In the </a:t>
            </a:r>
            <a:r>
              <a:rPr lang="en-US" sz="2000" dirty="0" smtClean="0">
                <a:solidFill>
                  <a:schemeClr val="dk1"/>
                </a:solidFill>
              </a:rPr>
              <a:t>“Edit </a:t>
            </a:r>
            <a:r>
              <a:rPr lang="en-US" sz="2000" dirty="0">
                <a:solidFill>
                  <a:schemeClr val="dk1"/>
                </a:solidFill>
              </a:rPr>
              <a:t>&gt; </a:t>
            </a:r>
            <a:r>
              <a:rPr lang="en-US" sz="2000" dirty="0" smtClean="0">
                <a:solidFill>
                  <a:schemeClr val="dk1"/>
                </a:solidFill>
              </a:rPr>
              <a:t>Preferences” menu, the </a:t>
            </a:r>
            <a:r>
              <a:rPr lang="en-US" sz="2000" dirty="0">
                <a:solidFill>
                  <a:schemeClr val="dk1"/>
                </a:solidFill>
              </a:rPr>
              <a:t>user can select for </a:t>
            </a:r>
            <a:r>
              <a:rPr lang="en-US" sz="2000" dirty="0" smtClean="0">
                <a:solidFill>
                  <a:schemeClr val="dk1"/>
                </a:solidFill>
              </a:rPr>
              <a:t>weighted </a:t>
            </a:r>
            <a:r>
              <a:rPr lang="en-US" sz="2000" dirty="0">
                <a:solidFill>
                  <a:schemeClr val="dk1"/>
                </a:solidFill>
              </a:rPr>
              <a:t>graphs to be displayed as </a:t>
            </a:r>
            <a:r>
              <a:rPr lang="en-US" sz="2000" dirty="0" err="1" smtClean="0">
                <a:solidFill>
                  <a:schemeClr val="dk1"/>
                </a:solidFill>
              </a:rPr>
              <a:t>unweighted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smtClean="0">
                <a:solidFill>
                  <a:schemeClr val="dk1"/>
                </a:solidFill>
              </a:rPr>
              <a:t>graphs.</a:t>
            </a:r>
            <a:endParaRPr lang="en-US" sz="2000" dirty="0">
              <a:solidFill>
                <a:schemeClr val="dk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1"/>
          <a:srcRect l="351" t="3057"/>
          <a:stretch/>
        </p:blipFill>
        <p:spPr>
          <a:xfrm>
            <a:off x="16683217" y="21707734"/>
            <a:ext cx="1379442" cy="1206555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8613302" y="21725020"/>
            <a:ext cx="7074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3. Weighted graph laid out automatically</a:t>
            </a:r>
            <a:endParaRPr lang="en-US" sz="2800" b="1" dirty="0"/>
          </a:p>
        </p:txBody>
      </p:sp>
      <p:pic>
        <p:nvPicPr>
          <p:cNvPr id="158" name="Shape 123"/>
          <p:cNvPicPr preferRelativeResize="0"/>
          <p:nvPr/>
        </p:nvPicPr>
        <p:blipFill rotWithShape="1">
          <a:blip r:embed="rId12">
            <a:alphaModFix/>
          </a:blip>
          <a:srcRect l="51219" t="35156" b="33193"/>
          <a:stretch/>
        </p:blipFill>
        <p:spPr>
          <a:xfrm>
            <a:off x="19057930" y="29842492"/>
            <a:ext cx="3223666" cy="138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23"/>
          <p:cNvPicPr preferRelativeResize="0"/>
          <p:nvPr/>
        </p:nvPicPr>
        <p:blipFill rotWithShape="1">
          <a:blip r:embed="rId12">
            <a:alphaModFix/>
          </a:blip>
          <a:srcRect t="68506" r="36449"/>
          <a:stretch/>
        </p:blipFill>
        <p:spPr>
          <a:xfrm>
            <a:off x="21875898" y="29811403"/>
            <a:ext cx="4136889" cy="1415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23"/>
          <p:cNvPicPr preferRelativeResize="0"/>
          <p:nvPr/>
        </p:nvPicPr>
        <p:blipFill rotWithShape="1">
          <a:blip r:embed="rId12">
            <a:alphaModFix/>
          </a:blip>
          <a:srcRect l="66784" t="68506"/>
          <a:stretch/>
        </p:blipFill>
        <p:spPr>
          <a:xfrm>
            <a:off x="25947295" y="29811403"/>
            <a:ext cx="2162231" cy="1415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23"/>
          <p:cNvPicPr preferRelativeResize="0"/>
          <p:nvPr/>
        </p:nvPicPr>
        <p:blipFill rotWithShape="1">
          <a:blip r:embed="rId12">
            <a:alphaModFix/>
          </a:blip>
          <a:srcRect t="35156" r="56613" b="33193"/>
          <a:stretch/>
        </p:blipFill>
        <p:spPr>
          <a:xfrm>
            <a:off x="16243777" y="29770007"/>
            <a:ext cx="2867225" cy="138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3"/>
          <a:srcRect r="11035"/>
          <a:stretch/>
        </p:blipFill>
        <p:spPr>
          <a:xfrm>
            <a:off x="16406431" y="21178344"/>
            <a:ext cx="3276566" cy="4699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6330479" y="21111753"/>
            <a:ext cx="3428078" cy="5796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27521390" y="24041480"/>
            <a:ext cx="46482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 smtClean="0"/>
              <a:t>Unweighted</a:t>
            </a:r>
            <a:r>
              <a:rPr lang="en-US" sz="2200" b="1" dirty="0" smtClean="0"/>
              <a:t> graph laid out automatically by </a:t>
            </a:r>
            <a:r>
              <a:rPr lang="en-US" sz="2200" b="1" dirty="0" err="1" smtClean="0"/>
              <a:t>GRNsight</a:t>
            </a:r>
            <a:r>
              <a:rPr lang="en-US" sz="2200" b="1" dirty="0" smtClean="0"/>
              <a:t> and adjusted by hand</a:t>
            </a:r>
            <a:endParaRPr lang="en-US" sz="22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079968" y="25135692"/>
            <a:ext cx="3531058" cy="1772242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27651467" y="26876879"/>
            <a:ext cx="43880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Produced in ~5 minutes</a:t>
            </a:r>
            <a:endParaRPr lang="en-US" sz="2200" dirty="0"/>
          </a:p>
        </p:txBody>
      </p:sp>
      <p:sp>
        <p:nvSpPr>
          <p:cNvPr id="150" name="TextBox 149"/>
          <p:cNvSpPr txBox="1"/>
          <p:nvPr/>
        </p:nvSpPr>
        <p:spPr>
          <a:xfrm>
            <a:off x="28101279" y="27415468"/>
            <a:ext cx="37932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Weighted graph laid out automatically by </a:t>
            </a:r>
            <a:r>
              <a:rPr lang="en-US" sz="2200" b="1" dirty="0" err="1" smtClean="0"/>
              <a:t>GRNsight</a:t>
            </a:r>
            <a:r>
              <a:rPr lang="en-US" sz="2200" b="1" dirty="0" smtClean="0"/>
              <a:t> and adjusted by hand</a:t>
            </a:r>
            <a:endParaRPr lang="en-US" sz="2200" b="1" dirty="0"/>
          </a:p>
        </p:txBody>
      </p:sp>
      <p:sp>
        <p:nvSpPr>
          <p:cNvPr id="151" name="TextBox 150"/>
          <p:cNvSpPr txBox="1"/>
          <p:nvPr/>
        </p:nvSpPr>
        <p:spPr>
          <a:xfrm>
            <a:off x="28141969" y="30412889"/>
            <a:ext cx="34070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Produced in ~5 minutes</a:t>
            </a:r>
            <a:endParaRPr lang="en-US" sz="2200" dirty="0"/>
          </a:p>
        </p:txBody>
      </p:sp>
      <p:sp>
        <p:nvSpPr>
          <p:cNvPr id="93" name="Rectangle 92"/>
          <p:cNvSpPr/>
          <p:nvPr/>
        </p:nvSpPr>
        <p:spPr>
          <a:xfrm>
            <a:off x="18542640" y="21648244"/>
            <a:ext cx="8978750" cy="5672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58581" y="28680942"/>
            <a:ext cx="9910513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-US" sz="2200" b="1" dirty="0" err="1" smtClean="0">
                <a:solidFill>
                  <a:schemeClr val="dk1"/>
                </a:solidFill>
              </a:rPr>
              <a:t>GRNsight</a:t>
            </a:r>
            <a:r>
              <a:rPr lang="en-US" sz="2200" b="1" dirty="0" smtClean="0">
                <a:solidFill>
                  <a:schemeClr val="dk1"/>
                </a:solidFill>
              </a:rPr>
              <a:t> </a:t>
            </a:r>
            <a:r>
              <a:rPr lang="en-US" sz="2200" b="1" dirty="0">
                <a:solidFill>
                  <a:schemeClr val="dk1"/>
                </a:solidFill>
              </a:rPr>
              <a:t>implementation takes advantage of other open source tools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>
                <a:solidFill>
                  <a:schemeClr val="dk1"/>
                </a:solidFill>
              </a:rPr>
              <a:t>GRNsight</a:t>
            </a:r>
            <a:r>
              <a:rPr lang="en-US" sz="2200" dirty="0">
                <a:solidFill>
                  <a:schemeClr val="dk1"/>
                </a:solidFill>
              </a:rPr>
              <a:t> uses the Data-Driven Documents (D3) JavaScript library to generate a graph derived from input network data.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D3 dynamically manipulates HTML and Scalable Vector Graphics (SVG) to form the elements of the graph.</a:t>
            </a:r>
          </a:p>
          <a:p>
            <a:pPr marL="236538" lvl="2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>
                <a:solidFill>
                  <a:schemeClr val="dk1"/>
                </a:solidFill>
              </a:rPr>
              <a:t>GRNsight</a:t>
            </a:r>
            <a:r>
              <a:rPr lang="en-US" sz="2200" dirty="0">
                <a:solidFill>
                  <a:schemeClr val="dk1"/>
                </a:solidFill>
              </a:rPr>
              <a:t> implements D3’s force layout </a:t>
            </a:r>
            <a:r>
              <a:rPr lang="en-US" sz="2200" dirty="0" smtClean="0">
                <a:solidFill>
                  <a:schemeClr val="dk1"/>
                </a:solidFill>
              </a:rPr>
              <a:t>algorithm which </a:t>
            </a:r>
            <a:r>
              <a:rPr lang="en-US" sz="2200" dirty="0">
                <a:solidFill>
                  <a:schemeClr val="dk1"/>
                </a:solidFill>
              </a:rPr>
              <a:t>applies a physics-based simulation to the graph.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D3 also allows for the fine tuning of Cascading Style Sheets (CSS), the code that styles web pages.</a:t>
            </a:r>
          </a:p>
          <a:p>
            <a:pPr marL="236538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/>
              <a:t>GRNsight</a:t>
            </a:r>
            <a:r>
              <a:rPr lang="en-US" sz="2200" dirty="0"/>
              <a:t> follows an open development model using an open source github.com code repository and issue tracking</a:t>
            </a:r>
            <a:r>
              <a:rPr lang="en-US" sz="2200" dirty="0" smtClean="0"/>
              <a:t>.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9196" y="1110946"/>
            <a:ext cx="4383412" cy="2594714"/>
          </a:xfrm>
          <a:prstGeom prst="rect">
            <a:avLst/>
          </a:prstGeom>
        </p:spPr>
      </p:pic>
      <p:sp>
        <p:nvSpPr>
          <p:cNvPr id="162" name="Shape 125"/>
          <p:cNvSpPr/>
          <p:nvPr/>
        </p:nvSpPr>
        <p:spPr>
          <a:xfrm>
            <a:off x="16287841" y="27607767"/>
            <a:ext cx="11939695" cy="21607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-US" sz="2200" b="1" dirty="0" smtClean="0">
                <a:solidFill>
                  <a:schemeClr val="dk1"/>
                </a:solidFill>
              </a:rPr>
              <a:t>3. Nodes, 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sym typeface="Arial"/>
                <a:rtl val="0"/>
              </a:rPr>
              <a:t>Edges,</a:t>
            </a:r>
            <a:r>
              <a:rPr lang="en-US" sz="2200" b="1" i="0" u="none" strike="noStrike" cap="none" dirty="0" smtClean="0">
                <a:solidFill>
                  <a:schemeClr val="dk1"/>
                </a:solidFill>
                <a:sym typeface="Arial"/>
                <a:rtl val="0"/>
              </a:rPr>
              <a:t> </a:t>
            </a:r>
            <a:r>
              <a:rPr lang="en-US" sz="2200" b="1" i="0" u="none" strike="noStrike" cap="none" baseline="0" dirty="0" smtClean="0">
                <a:solidFill>
                  <a:schemeClr val="dk1"/>
                </a:solidFill>
                <a:sym typeface="Arial"/>
                <a:rtl val="0"/>
              </a:rPr>
              <a:t>and Arrows 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The absolute values of each weight parameter</a:t>
            </a:r>
            <a:r>
              <a:rPr lang="en-US" sz="2000" b="0" i="0" u="none" strike="noStrike" cap="none" dirty="0" smtClean="0">
                <a:solidFill>
                  <a:srgbClr val="000000"/>
                </a:solidFill>
                <a:sym typeface="Arial"/>
                <a:rtl val="0"/>
              </a:rPr>
              <a:t> are normalized to a value between 0 and 1.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The</a:t>
            </a:r>
            <a:r>
              <a:rPr lang="en-US" sz="2000" b="0" i="0" u="none" strike="noStrike" cap="none" dirty="0" smtClean="0">
                <a:solidFill>
                  <a:srgbClr val="000000"/>
                </a:solidFill>
                <a:sym typeface="Arial"/>
                <a:rtl val="0"/>
              </a:rPr>
              <a:t>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thicknesses of the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lines are adjusted to vary continuously from the minimum thickness (for normalized weights near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zero)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to the maximum thickness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sym typeface="Arial"/>
                <a:rtl val="0"/>
              </a:rPr>
              <a:t>(normalized weights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sym typeface="Arial"/>
                <a:rtl val="0"/>
              </a:rPr>
              <a:t>of 1). </a:t>
            </a:r>
            <a:endParaRPr lang="en-US" sz="2000" dirty="0"/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</a:rPr>
              <a:t>Edges with negative weights (repression) are </a:t>
            </a:r>
            <a:r>
              <a:rPr lang="en-US" sz="2000" smtClean="0">
                <a:solidFill>
                  <a:schemeClr val="dk1"/>
                </a:solidFill>
              </a:rPr>
              <a:t>colored cyan with blunt end markers; </a:t>
            </a:r>
            <a:r>
              <a:rPr lang="en-US" sz="2000" dirty="0" smtClean="0">
                <a:solidFill>
                  <a:schemeClr val="dk1"/>
                </a:solidFill>
              </a:rPr>
              <a:t>edges with positive weights (activation) are </a:t>
            </a:r>
            <a:r>
              <a:rPr lang="en-US" sz="2000" smtClean="0">
                <a:solidFill>
                  <a:schemeClr val="dk1"/>
                </a:solidFill>
              </a:rPr>
              <a:t>colored magenta with pointed arrowheads; </a:t>
            </a:r>
            <a:r>
              <a:rPr lang="en-US" sz="2000" dirty="0" smtClean="0">
                <a:solidFill>
                  <a:schemeClr val="dk1"/>
                </a:solidFill>
              </a:rPr>
              <a:t>edges with normalized weight values between -0.05 and 0.05 are colored grey to signify a weak influence on the target gene.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9467114" y="22123153"/>
            <a:ext cx="3547985" cy="4099943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6349440" y="2118451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6"/>
          <a:srcRect l="19671" t="8977" r="944" b="10451"/>
          <a:stretch/>
        </p:blipFill>
        <p:spPr>
          <a:xfrm>
            <a:off x="28079151" y="28492337"/>
            <a:ext cx="3532692" cy="2010441"/>
          </a:xfrm>
          <a:prstGeom prst="rect">
            <a:avLst/>
          </a:prstGeom>
        </p:spPr>
      </p:pic>
      <p:cxnSp>
        <p:nvCxnSpPr>
          <p:cNvPr id="85" name="Straight Arrow Connector 84"/>
          <p:cNvCxnSpPr/>
          <p:nvPr/>
        </p:nvCxnSpPr>
        <p:spPr>
          <a:xfrm>
            <a:off x="27521390" y="27359338"/>
            <a:ext cx="770314" cy="11641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950996" y="21282182"/>
            <a:ext cx="490619" cy="280573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19838843" y="21111754"/>
            <a:ext cx="7682547" cy="578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26601449" y="21131911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460398" y="31113129"/>
            <a:ext cx="116815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4. Status Bar</a:t>
            </a:r>
          </a:p>
          <a:p>
            <a:pPr marL="222250" indent="-222250">
              <a:buFont typeface="Arial"/>
              <a:buChar char="•"/>
            </a:pPr>
            <a:r>
              <a:rPr lang="en-US" sz="2000" dirty="0" smtClean="0"/>
              <a:t>The name of the uploaded file is displayed.</a:t>
            </a:r>
          </a:p>
          <a:p>
            <a:pPr marL="222250" indent="-222250">
              <a:buFont typeface="Arial"/>
              <a:buChar char="•"/>
            </a:pPr>
            <a:r>
              <a:rPr lang="en-US" sz="2000" dirty="0" smtClean="0"/>
              <a:t>The number of nodes and edges of the graph are displayed in the far right hand side.</a:t>
            </a:r>
            <a:endParaRPr lang="en-US" sz="2000" dirty="0"/>
          </a:p>
        </p:txBody>
      </p:sp>
      <p:sp>
        <p:nvSpPr>
          <p:cNvPr id="74" name="Shape 106"/>
          <p:cNvSpPr/>
          <p:nvPr/>
        </p:nvSpPr>
        <p:spPr>
          <a:xfrm>
            <a:off x="33122121" y="22114357"/>
            <a:ext cx="7060124" cy="41230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is free and open to all users and there is no login requirement. </a:t>
            </a:r>
            <a:endParaRPr lang="en-US" sz="22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Web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site content is available under the Creative Commons Attribution Non-Commercial Share Alike 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license.</a:t>
            </a:r>
          </a:p>
          <a:p>
            <a:pPr marL="236538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code is available under the open source BSD license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.</a:t>
            </a:r>
          </a:p>
          <a:p>
            <a:pPr marL="236538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Usage is being tracked through Google Analytics</a:t>
            </a:r>
            <a:r>
              <a:rPr lang="en-US" sz="2200" dirty="0" smtClean="0">
                <a:solidFill>
                  <a:schemeClr val="dk1"/>
                </a:solidFill>
              </a:rPr>
              <a:t>.</a:t>
            </a:r>
          </a:p>
          <a:p>
            <a:pPr marL="236538" indent="-231775"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dirty="0" err="1">
                <a:solidFill>
                  <a:schemeClr val="dk1"/>
                </a:solidFill>
              </a:rPr>
              <a:t>GRNsight</a:t>
            </a:r>
            <a:r>
              <a:rPr lang="en-US" sz="2200" dirty="0">
                <a:solidFill>
                  <a:schemeClr val="dk1"/>
                </a:solidFill>
              </a:rPr>
              <a:t> has been tested with and confirmed to be working in Chrome version 43.0.2357.65 or higher and Firefox version 38.0.1 or higher on Windows 7 and Mac OS X operating systems.</a:t>
            </a:r>
          </a:p>
          <a:p>
            <a:pPr marL="236538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endParaRPr lang="en-US"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66845" y="10207400"/>
            <a:ext cx="57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DNA</a:t>
            </a:r>
            <a:endParaRPr lang="en-US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1892844" y="10531638"/>
            <a:ext cx="57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RNA</a:t>
            </a:r>
            <a:endParaRPr 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1866845" y="11319838"/>
            <a:ext cx="803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Protein</a:t>
            </a:r>
            <a:endParaRPr lang="en-US" b="1" dirty="0"/>
          </a:p>
        </p:txBody>
      </p:sp>
      <p:sp>
        <p:nvSpPr>
          <p:cNvPr id="95" name="Shape 108"/>
          <p:cNvSpPr/>
          <p:nvPr/>
        </p:nvSpPr>
        <p:spPr>
          <a:xfrm>
            <a:off x="33125972" y="6159261"/>
            <a:ext cx="9903302" cy="935205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New Visualization Features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6" name="Shape 109"/>
          <p:cNvSpPr/>
          <p:nvPr/>
        </p:nvSpPr>
        <p:spPr>
          <a:xfrm>
            <a:off x="33125970" y="7023418"/>
            <a:ext cx="9903303" cy="109643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endParaRPr lang="en-US" sz="2200" b="1" dirty="0">
              <a:solidFill>
                <a:schemeClr val="dk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8"/>
          <a:srcRect l="3507" r="12250" b="7482"/>
          <a:stretch/>
        </p:blipFill>
        <p:spPr>
          <a:xfrm>
            <a:off x="39193602" y="7689735"/>
            <a:ext cx="3561478" cy="17807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33125968" y="7031885"/>
            <a:ext cx="96007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200" b="1" dirty="0" err="1">
                <a:solidFill>
                  <a:schemeClr val="dk1"/>
                </a:solidFill>
              </a:rPr>
              <a:t>GRNsight</a:t>
            </a:r>
            <a:r>
              <a:rPr lang="en-US" sz="2200" b="1" dirty="0">
                <a:solidFill>
                  <a:schemeClr val="dk1"/>
                </a:solidFill>
              </a:rPr>
              <a:t> </a:t>
            </a:r>
            <a:r>
              <a:rPr lang="en-US" sz="2200" b="1">
                <a:solidFill>
                  <a:schemeClr val="dk1"/>
                </a:solidFill>
              </a:rPr>
              <a:t>Beta i</a:t>
            </a:r>
            <a:r>
              <a:rPr lang="en-US" sz="2200" b="1" smtClean="0">
                <a:solidFill>
                  <a:schemeClr val="dk1"/>
                </a:solidFill>
              </a:rPr>
              <a:t>ncludes options to show or hide the weight values</a:t>
            </a:r>
            <a:endParaRPr lang="en-US" sz="2200" dirty="0">
              <a:solidFill>
                <a:schemeClr val="dk1"/>
              </a:solidFill>
            </a:endParaRPr>
          </a:p>
          <a:p>
            <a:pPr lvl="0">
              <a:buClr>
                <a:srgbClr val="000000"/>
              </a:buClr>
              <a:buSzPct val="25000"/>
            </a:pPr>
            <a:endParaRPr lang="en-US" sz="2200" b="1" dirty="0">
              <a:solidFill>
                <a:schemeClr val="dk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125965" y="7501495"/>
            <a:ext cx="606763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Radio buttons were added to the main toolbar to </a:t>
            </a:r>
            <a:r>
              <a:rPr lang="en-US" sz="2200"/>
              <a:t>the </a:t>
            </a:r>
            <a:r>
              <a:rPr lang="en-US" sz="2200" smtClean="0"/>
              <a:t>left </a:t>
            </a:r>
            <a:r>
              <a:rPr lang="en-US" sz="2200" dirty="0"/>
              <a:t>of </a:t>
            </a:r>
            <a:r>
              <a:rPr lang="en-US" sz="2200"/>
              <a:t>the </a:t>
            </a:r>
            <a:r>
              <a:rPr lang="en-US" sz="2200" smtClean="0"/>
              <a:t>graph bounding </a:t>
            </a:r>
            <a:r>
              <a:rPr lang="en-US" sz="2200" dirty="0"/>
              <a:t>box that enable the user </a:t>
            </a:r>
            <a:r>
              <a:rPr lang="en-US" sz="2200"/>
              <a:t>to </a:t>
            </a:r>
            <a:r>
              <a:rPr lang="en-US" sz="2200" smtClean="0"/>
              <a:t>always </a:t>
            </a:r>
            <a:r>
              <a:rPr lang="en-US" sz="2200" dirty="0"/>
              <a:t>see edge weights, never see edge weights, or see edge </a:t>
            </a:r>
            <a:r>
              <a:rPr lang="en-US" sz="2200"/>
              <a:t>weights </a:t>
            </a:r>
            <a:r>
              <a:rPr lang="en-US" sz="2200" smtClean="0"/>
              <a:t>upon </a:t>
            </a:r>
            <a:r>
              <a:rPr lang="en-US" sz="2200" err="1"/>
              <a:t>mouseover</a:t>
            </a:r>
            <a:r>
              <a:rPr lang="en-US" sz="2200"/>
              <a:t> </a:t>
            </a:r>
            <a:r>
              <a:rPr lang="en-US" sz="2200" smtClean="0"/>
              <a:t>of the edges.</a:t>
            </a:r>
            <a:endParaRPr lang="en-US" sz="2200" dirty="0"/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Achieved by leveraging CSS</a:t>
            </a:r>
            <a:r>
              <a:rPr lang="en-US" sz="2200" dirty="0" smtClean="0">
                <a:solidFill>
                  <a:schemeClr val="dk1"/>
                </a:solidFill>
              </a:rPr>
              <a:t>.</a:t>
            </a:r>
            <a:endParaRPr lang="en-US" sz="2200" dirty="0">
              <a:solidFill>
                <a:schemeClr val="dk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9"/>
          <a:srcRect r="8673"/>
          <a:stretch/>
        </p:blipFill>
        <p:spPr>
          <a:xfrm>
            <a:off x="40270557" y="14929085"/>
            <a:ext cx="2456165" cy="28309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53" y="25141656"/>
            <a:ext cx="9442656" cy="34381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972" y="9759589"/>
            <a:ext cx="9231750" cy="48240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33125965" y="14767977"/>
            <a:ext cx="716869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ct val="100000"/>
            </a:pPr>
            <a:r>
              <a:rPr lang="en-US" sz="2200" b="1" dirty="0" err="1" smtClean="0">
                <a:solidFill>
                  <a:schemeClr val="dk1"/>
                </a:solidFill>
              </a:rPr>
              <a:t>GRNsight</a:t>
            </a:r>
            <a:r>
              <a:rPr lang="en-US" sz="2200" b="1" dirty="0" smtClean="0">
                <a:solidFill>
                  <a:schemeClr val="dk1"/>
                </a:solidFill>
              </a:rPr>
              <a:t> Beta also includes bounding box resizing</a:t>
            </a:r>
            <a:endParaRPr lang="en-US" sz="2200" dirty="0" smtClean="0"/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/>
              <a:t>Radio buttons allow the user to change the size of the </a:t>
            </a:r>
            <a:r>
              <a:rPr lang="en-US" sz="2200" smtClean="0"/>
              <a:t>bounding box, and thus the size of the graph.</a:t>
            </a:r>
            <a:endParaRPr lang="en-US" sz="2200" dirty="0" smtClean="0"/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Users can also zoom in and out of the visualization, and, if enabled, can scroll around within the bounding box.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smtClean="0">
                <a:solidFill>
                  <a:schemeClr val="dk1"/>
                </a:solidFill>
              </a:rPr>
              <a:t>This set of features was coded via D3.js, the main visualization component in </a:t>
            </a:r>
            <a:r>
              <a:rPr lang="en-US" sz="2200" dirty="0" err="1" smtClean="0">
                <a:solidFill>
                  <a:schemeClr val="dk1"/>
                </a:solidFill>
              </a:rPr>
              <a:t>GRNsight</a:t>
            </a:r>
            <a:r>
              <a:rPr lang="en-US" sz="2200" dirty="0" smtClean="0">
                <a:solidFill>
                  <a:schemeClr val="dk1"/>
                </a:solidFill>
              </a:rPr>
              <a:t>.</a:t>
            </a:r>
            <a:endParaRPr lang="en-US" sz="2200" dirty="0">
              <a:solidFill>
                <a:schemeClr val="dk1"/>
              </a:solidFill>
            </a:endParaRPr>
          </a:p>
        </p:txBody>
      </p:sp>
      <p:sp>
        <p:nvSpPr>
          <p:cNvPr id="110" name="Shape 92"/>
          <p:cNvSpPr txBox="1"/>
          <p:nvPr/>
        </p:nvSpPr>
        <p:spPr>
          <a:xfrm>
            <a:off x="793519" y="18105008"/>
            <a:ext cx="9754534" cy="32220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MATLAB model is available at http://</a:t>
            </a:r>
            <a:r>
              <a:rPr lang="en-US" sz="22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kdahlquist.github.io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/</a:t>
            </a:r>
            <a:r>
              <a:rPr lang="en-US" sz="22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GRNmap</a:t>
            </a:r>
            <a:r>
              <a:rPr lang="en-US" sz="2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/</a:t>
            </a: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GRNmap</a:t>
            </a: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is a differential equations model of the changes in gene expression over time for a gene regulatory </a:t>
            </a:r>
            <a:r>
              <a:rPr lang="en-US" sz="22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network (</a:t>
            </a:r>
            <a:r>
              <a:rPr lang="en-US" sz="22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Dahlquist</a:t>
            </a:r>
            <a:r>
              <a:rPr lang="en-US" sz="22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et</a:t>
            </a:r>
            <a:r>
              <a:rPr lang="en-US" sz="2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al. 2015)</a:t>
            </a:r>
            <a:r>
              <a:rPr lang="en-US" sz="22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.</a:t>
            </a:r>
            <a:endParaRPr lang="en-US" sz="22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Each gene (node) in the network has an equation.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parameters in the model are estimated from laboratory data.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 smtClean="0">
                <a:solidFill>
                  <a:schemeClr val="dk1"/>
                </a:solidFill>
              </a:rPr>
              <a:t>GRNmap</a:t>
            </a:r>
            <a:r>
              <a:rPr lang="en-US" sz="2200" dirty="0" smtClean="0">
                <a:solidFill>
                  <a:schemeClr val="dk1"/>
                </a:solidFill>
              </a:rPr>
              <a:t> </a:t>
            </a:r>
            <a:r>
              <a:rPr lang="en-US" sz="2200" dirty="0" smtClean="0">
                <a:solidFill>
                  <a:schemeClr val="dk1"/>
                </a:solidFill>
              </a:rPr>
              <a:t>produces an Excel spreadsheet with an adjacency matrix representing the network</a:t>
            </a:r>
            <a:r>
              <a:rPr lang="en-US" sz="2200" dirty="0" smtClean="0">
                <a:solidFill>
                  <a:schemeClr val="dk1"/>
                </a:solidFill>
              </a:rPr>
              <a:t>.</a:t>
            </a:r>
          </a:p>
          <a:p>
            <a:pPr marL="236538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 smtClean="0">
                <a:solidFill>
                  <a:schemeClr val="dk1"/>
                </a:solidFill>
              </a:rPr>
              <a:t>GRNmap</a:t>
            </a:r>
            <a:r>
              <a:rPr lang="en-US" sz="2200" dirty="0" smtClean="0">
                <a:solidFill>
                  <a:schemeClr val="dk1"/>
                </a:solidFill>
              </a:rPr>
              <a:t> </a:t>
            </a:r>
            <a:r>
              <a:rPr lang="en-US" sz="2200" dirty="0">
                <a:solidFill>
                  <a:schemeClr val="dk1"/>
                </a:solidFill>
              </a:rPr>
              <a:t>does not generate a visual representation of GRNs.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21" name="Shape 99"/>
          <p:cNvSpPr/>
          <p:nvPr/>
        </p:nvSpPr>
        <p:spPr>
          <a:xfrm>
            <a:off x="793512" y="16885066"/>
            <a:ext cx="9754541" cy="1265805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err="1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GRNmap</a:t>
            </a: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: Gene Regulatory Network Modeling and Parameter Estimation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24" name="Shape 108"/>
          <p:cNvSpPr/>
          <p:nvPr/>
        </p:nvSpPr>
        <p:spPr>
          <a:xfrm>
            <a:off x="22220888" y="6154106"/>
            <a:ext cx="9918560" cy="1158131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Unit Testing Framework Was </a:t>
            </a:r>
            <a:r>
              <a:rPr lang="en-US" sz="3600" b="0" i="0" u="none" strike="noStrike" cap="none" baseline="0" dirty="0" smtClean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Optimized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2243188" y="13823769"/>
            <a:ext cx="9918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200" b="1" dirty="0"/>
              <a:t>Error </a:t>
            </a:r>
            <a:r>
              <a:rPr lang="en-US" sz="2200" b="1" dirty="0" smtClean="0"/>
              <a:t>catching </a:t>
            </a:r>
            <a:r>
              <a:rPr lang="en-US" sz="2200" b="1" dirty="0"/>
              <a:t>was </a:t>
            </a:r>
            <a:r>
              <a:rPr lang="en-US" sz="2200" b="1" dirty="0" smtClean="0"/>
              <a:t>greatly </a:t>
            </a:r>
            <a:r>
              <a:rPr lang="en-US" sz="2200" b="1" dirty="0"/>
              <a:t>i</a:t>
            </a:r>
            <a:r>
              <a:rPr lang="en-US" sz="2200" b="1" dirty="0" smtClean="0"/>
              <a:t>mproved </a:t>
            </a:r>
            <a:endParaRPr lang="en-US" sz="2200" b="1" dirty="0"/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Robustness was greatly extended.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Instead of crashing when given an improperly formatted or incorrect file, </a:t>
            </a:r>
            <a:r>
              <a:rPr lang="en-US" sz="2200" dirty="0" err="1"/>
              <a:t>GRNsight</a:t>
            </a:r>
            <a:r>
              <a:rPr lang="en-US" sz="2200" dirty="0"/>
              <a:t> returns an </a:t>
            </a:r>
            <a:r>
              <a:rPr lang="en-US" sz="2200" dirty="0" smtClean="0"/>
              <a:t>error in </a:t>
            </a:r>
            <a:r>
              <a:rPr lang="en-US" sz="2200" dirty="0"/>
              <a:t>a </a:t>
            </a:r>
            <a:r>
              <a:rPr lang="en-US" sz="2200" dirty="0" smtClean="0"/>
              <a:t>modal window</a:t>
            </a:r>
            <a:r>
              <a:rPr lang="en-US" sz="2200" dirty="0"/>
              <a:t>.</a:t>
            </a: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252590" y="15411667"/>
            <a:ext cx="4727562" cy="2462056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22351584" y="15352152"/>
            <a:ext cx="5054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200" b="1" dirty="0"/>
              <a:t>Warnings </a:t>
            </a:r>
            <a:r>
              <a:rPr lang="en-US" sz="2200" b="1" dirty="0" smtClean="0"/>
              <a:t>are </a:t>
            </a:r>
            <a:r>
              <a:rPr lang="en-US" sz="2200" b="1" dirty="0"/>
              <a:t>r</a:t>
            </a:r>
            <a:r>
              <a:rPr lang="en-US" sz="2200" b="1" dirty="0" smtClean="0"/>
              <a:t>eturned </a:t>
            </a:r>
            <a:r>
              <a:rPr lang="en-US" sz="2200" b="1" dirty="0"/>
              <a:t>i</a:t>
            </a:r>
            <a:r>
              <a:rPr lang="en-US" sz="2200" b="1" dirty="0" smtClean="0"/>
              <a:t>n </a:t>
            </a:r>
            <a:r>
              <a:rPr lang="en-US" sz="2200" b="1" dirty="0"/>
              <a:t>c</a:t>
            </a:r>
            <a:r>
              <a:rPr lang="en-US" sz="2200" b="1" dirty="0" smtClean="0"/>
              <a:t>ases </a:t>
            </a:r>
            <a:r>
              <a:rPr lang="en-US" sz="2200" b="1" dirty="0"/>
              <a:t>of </a:t>
            </a:r>
            <a:r>
              <a:rPr lang="en-US" sz="2200" b="1" dirty="0" smtClean="0"/>
              <a:t>non-fatal </a:t>
            </a:r>
            <a:r>
              <a:rPr lang="en-US" sz="2200" b="1" dirty="0"/>
              <a:t>i</a:t>
            </a:r>
            <a:r>
              <a:rPr lang="en-US" sz="2200" b="1" dirty="0" smtClean="0"/>
              <a:t>mproper </a:t>
            </a:r>
            <a:r>
              <a:rPr lang="en-US" sz="2200" b="1" dirty="0"/>
              <a:t>s</a:t>
            </a:r>
            <a:r>
              <a:rPr lang="en-US" sz="2200" b="1" dirty="0" smtClean="0"/>
              <a:t>preadsheets</a:t>
            </a:r>
            <a:endParaRPr lang="en-US" sz="2200" dirty="0" smtClean="0"/>
          </a:p>
        </p:txBody>
      </p:sp>
      <p:sp>
        <p:nvSpPr>
          <p:cNvPr id="129" name="Rounded Rectangle 128"/>
          <p:cNvSpPr/>
          <p:nvPr/>
        </p:nvSpPr>
        <p:spPr>
          <a:xfrm>
            <a:off x="22659771" y="12161840"/>
            <a:ext cx="1620693" cy="593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Import SIF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27845776" y="12165100"/>
            <a:ext cx="1620693" cy="5930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Semantic Checker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24854731" y="12167907"/>
            <a:ext cx="1620693" cy="593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SIF Syntax Checker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4853802" y="11376725"/>
            <a:ext cx="1620693" cy="593056"/>
          </a:xfrm>
          <a:prstGeom prst="roundRect">
            <a:avLst/>
          </a:prstGeom>
          <a:solidFill>
            <a:srgbClr val="FAC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Excel Syntax Check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24853802" y="12945675"/>
            <a:ext cx="1620693" cy="5930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 smtClean="0">
                <a:solidFill>
                  <a:schemeClr val="tx1"/>
                </a:solidFill>
              </a:rPr>
              <a:t>GraphML</a:t>
            </a:r>
            <a:r>
              <a:rPr lang="en-US" sz="1500" dirty="0" smtClean="0">
                <a:solidFill>
                  <a:schemeClr val="tx1"/>
                </a:solidFill>
              </a:rPr>
              <a:t> Syntax Checker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30060791" y="12159671"/>
            <a:ext cx="1620693" cy="5930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GRNsight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35" name="Straight Arrow Connector 134"/>
          <p:cNvCxnSpPr/>
          <p:nvPr/>
        </p:nvCxnSpPr>
        <p:spPr>
          <a:xfrm>
            <a:off x="24280464" y="12458368"/>
            <a:ext cx="573338" cy="6067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/>
          <p:nvPr/>
        </p:nvCxnSpPr>
        <p:spPr>
          <a:xfrm flipV="1">
            <a:off x="26474495" y="12458966"/>
            <a:ext cx="1371281" cy="783237"/>
          </a:xfrm>
          <a:prstGeom prst="bentConnector3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/>
          <p:nvPr/>
        </p:nvCxnSpPr>
        <p:spPr>
          <a:xfrm>
            <a:off x="26474495" y="11673253"/>
            <a:ext cx="1371281" cy="785713"/>
          </a:xfrm>
          <a:prstGeom prst="bentConnector3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V="1">
            <a:off x="26475424" y="12458966"/>
            <a:ext cx="1370352" cy="5469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22232038" y="16112539"/>
            <a:ext cx="486447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7488" indent="-217488">
              <a:buFont typeface="Arial"/>
              <a:buChar char="•"/>
            </a:pPr>
            <a:r>
              <a:rPr lang="en-US" sz="2200" dirty="0"/>
              <a:t>In cases where non-fatal errors exist in the format or data of an uploaded spreadsheet, the </a:t>
            </a:r>
            <a:r>
              <a:rPr lang="en-US" sz="2200" dirty="0" smtClean="0"/>
              <a:t>graph is displayed, </a:t>
            </a:r>
            <a:r>
              <a:rPr lang="en-US" sz="2200" dirty="0"/>
              <a:t>and a warning box appears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sp>
        <p:nvSpPr>
          <p:cNvPr id="146" name="TextBox 145"/>
          <p:cNvSpPr txBox="1"/>
          <p:nvPr/>
        </p:nvSpPr>
        <p:spPr>
          <a:xfrm>
            <a:off x="22277315" y="17810339"/>
            <a:ext cx="9904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7488" indent="-217488">
              <a:buFont typeface="Arial"/>
              <a:buChar char="•"/>
            </a:pPr>
            <a:r>
              <a:rPr lang="en-US" sz="2200" dirty="0"/>
              <a:t>Warnings clearly state which row(s) or cell(s) may have incorrect data.</a:t>
            </a:r>
          </a:p>
          <a:p>
            <a:pPr marL="217488" lvl="0" indent="-217488">
              <a:buFont typeface="Arial"/>
              <a:buChar char="•"/>
            </a:pPr>
            <a:r>
              <a:rPr lang="en-US" sz="2200" dirty="0"/>
              <a:t>The warning box can be closed and reopened at any time via a hyperlink underneath Force Graph Parameter sliders. </a:t>
            </a:r>
          </a:p>
        </p:txBody>
      </p:sp>
      <p:cxnSp>
        <p:nvCxnSpPr>
          <p:cNvPr id="148" name="Straight Arrow Connector 147"/>
          <p:cNvCxnSpPr/>
          <p:nvPr/>
        </p:nvCxnSpPr>
        <p:spPr>
          <a:xfrm flipV="1">
            <a:off x="29466469" y="12456199"/>
            <a:ext cx="594322" cy="8236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ounded Rectangle 148"/>
          <p:cNvSpPr/>
          <p:nvPr/>
        </p:nvSpPr>
        <p:spPr>
          <a:xfrm>
            <a:off x="22659771" y="11368260"/>
            <a:ext cx="1620693" cy="593056"/>
          </a:xfrm>
          <a:prstGeom prst="roundRect">
            <a:avLst/>
          </a:prstGeom>
          <a:solidFill>
            <a:srgbClr val="FAC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Import Excel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56" name="Straight Arrow Connector 155"/>
          <p:cNvCxnSpPr/>
          <p:nvPr/>
        </p:nvCxnSpPr>
        <p:spPr>
          <a:xfrm>
            <a:off x="24280464" y="11664788"/>
            <a:ext cx="573338" cy="6067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/>
          <p:cNvSpPr/>
          <p:nvPr/>
        </p:nvSpPr>
        <p:spPr>
          <a:xfrm>
            <a:off x="22659771" y="12945675"/>
            <a:ext cx="1620693" cy="5930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Import </a:t>
            </a:r>
            <a:r>
              <a:rPr lang="en-US" sz="1800" dirty="0" err="1" smtClean="0">
                <a:solidFill>
                  <a:schemeClr val="tx1"/>
                </a:solidFill>
              </a:rPr>
              <a:t>GraphML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61" name="Straight Arrow Connector 160"/>
          <p:cNvCxnSpPr/>
          <p:nvPr/>
        </p:nvCxnSpPr>
        <p:spPr>
          <a:xfrm>
            <a:off x="24280464" y="13242203"/>
            <a:ext cx="573338" cy="6067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Shape 108"/>
          <p:cNvSpPr/>
          <p:nvPr/>
        </p:nvSpPr>
        <p:spPr>
          <a:xfrm>
            <a:off x="11584241" y="6142174"/>
            <a:ext cx="9929711" cy="1194088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17C00"/>
              </a:buClr>
              <a:buSzPct val="25000"/>
            </a:pPr>
            <a:r>
              <a:rPr lang="en-US" sz="3600" dirty="0" err="1">
                <a:solidFill>
                  <a:srgbClr val="017C00"/>
                </a:solidFill>
              </a:rPr>
              <a:t>GRNsight</a:t>
            </a:r>
            <a:r>
              <a:rPr lang="en-US" sz="3600" dirty="0">
                <a:solidFill>
                  <a:srgbClr val="017C00"/>
                </a:solidFill>
              </a:rPr>
              <a:t> Accepts Microsoft Excel, SIF, and </a:t>
            </a:r>
            <a:r>
              <a:rPr lang="en-US" sz="3600" dirty="0" err="1">
                <a:solidFill>
                  <a:srgbClr val="017C00"/>
                </a:solidFill>
              </a:rPr>
              <a:t>GraphML</a:t>
            </a:r>
            <a:r>
              <a:rPr lang="en-US" sz="3600" dirty="0">
                <a:solidFill>
                  <a:srgbClr val="017C00"/>
                </a:solidFill>
              </a:rPr>
              <a:t> Files in the Proper Format</a:t>
            </a:r>
            <a:endParaRPr lang="en-US" sz="3600" dirty="0">
              <a:solidFill>
                <a:srgbClr val="017C00"/>
              </a:solidFill>
            </a:endParaRPr>
          </a:p>
        </p:txBody>
      </p:sp>
      <p:pic>
        <p:nvPicPr>
          <p:cNvPr id="192" name="Picture 191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1" r="12389" b="15049"/>
          <a:stretch/>
        </p:blipFill>
        <p:spPr>
          <a:xfrm>
            <a:off x="39865607" y="22220322"/>
            <a:ext cx="3098692" cy="3033778"/>
          </a:xfrm>
          <a:prstGeom prst="rect">
            <a:avLst/>
          </a:prstGeom>
        </p:spPr>
      </p:pic>
      <p:sp>
        <p:nvSpPr>
          <p:cNvPr id="187" name="Shape 109"/>
          <p:cNvSpPr/>
          <p:nvPr/>
        </p:nvSpPr>
        <p:spPr>
          <a:xfrm>
            <a:off x="11595393" y="7337738"/>
            <a:ext cx="9918560" cy="117475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smtClean="0">
                <a:solidFill>
                  <a:schemeClr val="dk1"/>
                </a:solidFill>
              </a:rPr>
              <a:t>Excel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smtClean="0">
                <a:solidFill>
                  <a:schemeClr val="dk1"/>
                </a:solidFill>
              </a:rPr>
              <a:t>Excel workbooks need a “network” sheet (for unweighted graphs) or a “network_optimized_weights” sheet (for weighted graphs). The adjacency matrix can be symmetrical or asymmetrical. 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smtClean="0">
                <a:solidFill>
                  <a:schemeClr val="dk1"/>
                </a:solidFill>
              </a:rPr>
              <a:t>GRNmap input and output workbooks are accepted without adjustment.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smtClean="0">
                <a:solidFill>
                  <a:schemeClr val="dk1"/>
                </a:solidFill>
              </a:rPr>
              <a:t>Adjacency matrices generated from other databases, such as YEASTRACT (</a:t>
            </a:r>
            <a:r>
              <a:rPr lang="en-US" sz="2200" smtClean="0"/>
              <a:t>Teixeira</a:t>
            </a:r>
            <a:r>
              <a:rPr lang="en-US" sz="2400" smtClean="0"/>
              <a:t> </a:t>
            </a:r>
            <a:r>
              <a:rPr lang="en-US" sz="2200" smtClean="0">
                <a:solidFill>
                  <a:schemeClr val="dk1"/>
                </a:solidFill>
              </a:rPr>
              <a:t>et al., 2014), can be used with some modification.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endParaRPr lang="en-US" sz="2200" smtClean="0">
              <a:solidFill>
                <a:schemeClr val="dk1"/>
              </a:solidFill>
            </a:endParaRP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endParaRPr lang="en-US" sz="2200" smtClean="0">
              <a:solidFill>
                <a:schemeClr val="dk1"/>
              </a:solidFill>
            </a:endParaRP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endParaRPr lang="en-US" sz="2200" smtClean="0">
              <a:solidFill>
                <a:schemeClr val="dk1"/>
              </a:solidFill>
            </a:endParaRP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endParaRPr lang="en-US" sz="2200" smtClean="0">
              <a:solidFill>
                <a:schemeClr val="dk1"/>
              </a:solidFill>
            </a:endParaRP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endParaRPr lang="en-US" sz="2200" smtClean="0">
              <a:solidFill>
                <a:schemeClr val="dk1"/>
              </a:solidFill>
            </a:endParaRP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endParaRPr lang="en-US" sz="2200" smtClean="0">
              <a:solidFill>
                <a:schemeClr val="dk1"/>
              </a:solidFill>
            </a:endParaRP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smtClean="0">
                <a:solidFill>
                  <a:schemeClr val="dk1"/>
                </a:solidFill>
              </a:rPr>
              <a:t>GRNsight now accepts files in the SIF and GraphML format without any modification</a:t>
            </a:r>
          </a:p>
          <a:p>
            <a:pPr marL="342900" indent="-342900">
              <a:buClr>
                <a:schemeClr val="dk1"/>
              </a:buClr>
              <a:buSzPct val="100000"/>
              <a:buFont typeface="Arial" charset="0"/>
              <a:buChar char="•"/>
            </a:pPr>
            <a:endParaRPr lang="en-US" sz="2200" smtClean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100000"/>
            </a:pPr>
            <a:endParaRPr lang="en-US" sz="2200" smtClean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100000"/>
            </a:pPr>
            <a:endParaRPr lang="en-US" sz="2200" smtClean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100000"/>
            </a:pPr>
            <a:endParaRPr lang="en-US" sz="2200" smtClean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100000"/>
            </a:pPr>
            <a:endParaRPr lang="en-US" sz="2200" smtClean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100000"/>
            </a:pPr>
            <a:endParaRPr lang="en-US" sz="2200" smtClean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100000"/>
            </a:pPr>
            <a:endParaRPr lang="en-US" sz="2200" b="1" smtClean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100000"/>
            </a:pPr>
            <a:endParaRPr lang="en-US" sz="2200" b="1" smtClean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100000"/>
            </a:pPr>
            <a:endParaRPr lang="en-US" sz="2200" b="1" smtClean="0">
              <a:solidFill>
                <a:schemeClr val="dk1"/>
              </a:solidFill>
            </a:endParaRPr>
          </a:p>
          <a:p>
            <a:pPr marL="342900" lvl="0" indent="-342900">
              <a:buClr>
                <a:schemeClr val="dk1"/>
              </a:buClr>
              <a:buSzPct val="100000"/>
              <a:buFont typeface="Arial" charset="0"/>
              <a:buChar char="•"/>
            </a:pPr>
            <a:endParaRPr lang="en-US" sz="2200" b="1" dirty="0">
              <a:solidFill>
                <a:schemeClr val="dk1"/>
              </a:solidFill>
            </a:endParaRPr>
          </a:p>
        </p:txBody>
      </p:sp>
      <p:pic>
        <p:nvPicPr>
          <p:cNvPr id="191" name="Picture 190"/>
          <p:cNvPicPr>
            <a:picLocks noChangeAspect="1"/>
          </p:cNvPicPr>
          <p:nvPr/>
        </p:nvPicPr>
        <p:blipFill rotWithShape="1">
          <a:blip r:embed="rId24"/>
          <a:srcRect l="-2" t="36170" r="36490" b="-811"/>
          <a:stretch/>
        </p:blipFill>
        <p:spPr>
          <a:xfrm>
            <a:off x="13195606" y="9925176"/>
            <a:ext cx="4867054" cy="1828478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40318904" y="25277430"/>
            <a:ext cx="22936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5564 total </a:t>
            </a:r>
            <a:r>
              <a:rPr lang="en-US" dirty="0" smtClean="0">
                <a:solidFill>
                  <a:schemeClr val="tx1"/>
                </a:solidFill>
              </a:rPr>
              <a:t>visitors and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2019 files </a:t>
            </a:r>
            <a:r>
              <a:rPr lang="en-US" dirty="0">
                <a:solidFill>
                  <a:schemeClr val="tx1"/>
                </a:solidFill>
              </a:rPr>
              <a:t>uploaded as of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26 January 2017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7996780" y="12772720"/>
            <a:ext cx="3254130" cy="256626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1734183" y="12559518"/>
            <a:ext cx="614857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>
                <a:solidFill>
                  <a:schemeClr val="dk1"/>
                </a:solidFill>
              </a:rPr>
              <a:t>SIF</a:t>
            </a:r>
          </a:p>
          <a:p>
            <a:pPr marL="342900" indent="-342900"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sz="2200" dirty="0" smtClean="0"/>
              <a:t>A SIF file is a tab-delimited text file with the file extension .</a:t>
            </a:r>
            <a:r>
              <a:rPr lang="en-US" sz="2200" dirty="0" err="1" smtClean="0"/>
              <a:t>sif</a:t>
            </a:r>
            <a:r>
              <a:rPr lang="en-US" sz="2200" dirty="0"/>
              <a:t> </a:t>
            </a:r>
            <a:r>
              <a:rPr lang="en-US" sz="2200" dirty="0" smtClean="0"/>
              <a:t>originally created for use with </a:t>
            </a:r>
            <a:r>
              <a:rPr lang="en-US" sz="2200" dirty="0" err="1" smtClean="0"/>
              <a:t>Cytoscape</a:t>
            </a:r>
            <a:r>
              <a:rPr lang="en-US" sz="2200" dirty="0" smtClean="0"/>
              <a:t>.</a:t>
            </a:r>
          </a:p>
          <a:p>
            <a:pPr marL="342900" indent="-342900"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sz="2200" dirty="0"/>
              <a:t>Lines in the SIF file specify a source node, a relationship type (or edge type), and one or more target nodes separated by tab characters.</a:t>
            </a:r>
          </a:p>
          <a:p>
            <a:pPr marL="342900" indent="-342900">
              <a:buClr>
                <a:schemeClr val="dk1"/>
              </a:buClr>
              <a:buSzPct val="100000"/>
              <a:buFont typeface="Arial" charset="0"/>
              <a:buChar char="•"/>
            </a:pPr>
            <a:endParaRPr lang="en-US" sz="2200" dirty="0" smtClean="0"/>
          </a:p>
          <a:p>
            <a:pPr marL="342900" indent="-342900">
              <a:buClr>
                <a:schemeClr val="dk1"/>
              </a:buClr>
              <a:buSzPct val="100000"/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1775148" y="15524562"/>
            <a:ext cx="592935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 err="1">
                <a:solidFill>
                  <a:schemeClr val="dk1"/>
                </a:solidFill>
              </a:rPr>
              <a:t>GraphML</a:t>
            </a:r>
            <a:endParaRPr lang="en-US" sz="2200" b="1" dirty="0">
              <a:solidFill>
                <a:schemeClr val="dk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A </a:t>
            </a:r>
            <a:r>
              <a:rPr lang="en-US" sz="2200" dirty="0" err="1"/>
              <a:t>GraphML</a:t>
            </a:r>
            <a:r>
              <a:rPr lang="en-US" sz="2200" dirty="0"/>
              <a:t> file is </a:t>
            </a:r>
            <a:r>
              <a:rPr lang="en-US" sz="2200" dirty="0" smtClean="0"/>
              <a:t>an E</a:t>
            </a:r>
            <a:r>
              <a:rPr lang="en-US" sz="2200" b="1" dirty="0" smtClean="0"/>
              <a:t>x</a:t>
            </a:r>
            <a:r>
              <a:rPr lang="en-US" sz="2200" dirty="0" smtClean="0"/>
              <a:t>tensible</a:t>
            </a:r>
            <a:r>
              <a:rPr lang="en-US" sz="2200" dirty="0"/>
              <a:t> </a:t>
            </a:r>
            <a:r>
              <a:rPr lang="en-US" sz="2200" b="1" dirty="0" smtClean="0"/>
              <a:t>M</a:t>
            </a:r>
            <a:r>
              <a:rPr lang="en-US" sz="2200" dirty="0" smtClean="0"/>
              <a:t>arkup </a:t>
            </a:r>
            <a:r>
              <a:rPr lang="en-US" sz="2200" b="1" dirty="0" smtClean="0"/>
              <a:t>L</a:t>
            </a:r>
            <a:r>
              <a:rPr lang="en-US" sz="2200" dirty="0" smtClean="0"/>
              <a:t>anguage </a:t>
            </a:r>
            <a:r>
              <a:rPr lang="en-US" sz="2200" dirty="0"/>
              <a:t>(XML) file with the extension .</a:t>
            </a:r>
            <a:r>
              <a:rPr lang="en-US" sz="2200" dirty="0" err="1" smtClean="0"/>
              <a:t>graphml</a:t>
            </a:r>
            <a:r>
              <a:rPr lang="en-US" sz="2200" dirty="0"/>
              <a:t> </a:t>
            </a:r>
            <a:endParaRPr lang="en-US" sz="22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200" dirty="0" err="1" smtClean="0"/>
              <a:t>GRNsight</a:t>
            </a:r>
            <a:r>
              <a:rPr lang="en-US" sz="2200" dirty="0" smtClean="0"/>
              <a:t> parses </a:t>
            </a:r>
            <a:r>
              <a:rPr lang="en-US" sz="2200" dirty="0" err="1" smtClean="0"/>
              <a:t>GraphML</a:t>
            </a:r>
            <a:r>
              <a:rPr lang="en-US" sz="2200" dirty="0" smtClean="0"/>
              <a:t> to extract nodes and edges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err="1"/>
              <a:t>GraphML</a:t>
            </a:r>
            <a:r>
              <a:rPr lang="en-US" sz="2200" dirty="0"/>
              <a:t> has the ability to specify </a:t>
            </a:r>
            <a:r>
              <a:rPr lang="en-US" sz="2200" dirty="0" smtClean="0"/>
              <a:t>additional graph </a:t>
            </a:r>
            <a:r>
              <a:rPr lang="en-US" sz="2200" dirty="0"/>
              <a:t>features that </a:t>
            </a:r>
            <a:r>
              <a:rPr lang="en-US" sz="2200" dirty="0" err="1"/>
              <a:t>GRNsight</a:t>
            </a:r>
            <a:r>
              <a:rPr lang="en-US" sz="2200" dirty="0"/>
              <a:t> cannot </a:t>
            </a:r>
            <a:r>
              <a:rPr lang="en-US" sz="2200" dirty="0" smtClean="0"/>
              <a:t>display, but may be useful additional data</a:t>
            </a:r>
          </a:p>
          <a:p>
            <a:pPr marL="342900" indent="-342900">
              <a:buFont typeface="Arial" charset="0"/>
              <a:buChar char="•"/>
            </a:pPr>
            <a:endParaRPr lang="en-US" sz="2200" dirty="0" smtClean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980" y="16153577"/>
            <a:ext cx="3641730" cy="2136690"/>
          </a:xfrm>
          <a:prstGeom prst="rect">
            <a:avLst/>
          </a:prstGeom>
        </p:spPr>
      </p:pic>
      <p:sp>
        <p:nvSpPr>
          <p:cNvPr id="73" name="Shape 105"/>
          <p:cNvSpPr/>
          <p:nvPr/>
        </p:nvSpPr>
        <p:spPr>
          <a:xfrm>
            <a:off x="33122121" y="21188054"/>
            <a:ext cx="9921300" cy="93509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21662008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2598</TotalTime>
  <Words>1670</Words>
  <Application>Microsoft Macintosh PowerPoint</Application>
  <PresentationFormat>Custom</PresentationFormat>
  <Paragraphs>186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Helvetica Neue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Dahlquist, Kam D.</dc:creator>
  <cp:lastModifiedBy>Microsoft Office User</cp:lastModifiedBy>
  <cp:revision>127</cp:revision>
  <cp:lastPrinted>2017-01-27T17:32:38Z</cp:lastPrinted>
  <dcterms:modified xsi:type="dcterms:W3CDTF">2017-03-16T00:50:36Z</dcterms:modified>
</cp:coreProperties>
</file>